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73" r:id="rId3"/>
    <p:sldId id="275" r:id="rId4"/>
    <p:sldId id="278" r:id="rId5"/>
    <p:sldId id="281" r:id="rId6"/>
    <p:sldId id="258" r:id="rId7"/>
    <p:sldId id="277" r:id="rId8"/>
    <p:sldId id="266" r:id="rId9"/>
    <p:sldId id="269" r:id="rId10"/>
    <p:sldId id="276" r:id="rId11"/>
    <p:sldId id="261" r:id="rId12"/>
    <p:sldId id="271" r:id="rId13"/>
    <p:sldId id="283" r:id="rId14"/>
    <p:sldId id="272" r:id="rId15"/>
    <p:sldId id="280" r:id="rId16"/>
    <p:sldId id="268" r:id="rId17"/>
    <p:sldId id="284" r:id="rId18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20"/>
    </p:embeddedFont>
    <p:embeddedFont>
      <p:font typeface="Oswald" pitchFamily="2" charset="77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57956F-EE33-4458-8ED4-578B85600CCC}">
  <a:tblStyle styleId="{0557956F-EE33-4458-8ED4-578B85600C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2"/>
    <p:restoredTop sz="94692"/>
  </p:normalViewPr>
  <p:slideViewPr>
    <p:cSldViewPr snapToGrid="0">
      <p:cViewPr varScale="1">
        <p:scale>
          <a:sx n="175" d="100"/>
          <a:sy n="175" d="100"/>
        </p:scale>
        <p:origin x="3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56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23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71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458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0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58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sv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Data Science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Oct</a:t>
            </a:r>
            <a:r>
              <a:rPr lang="pt-BR" dirty="0"/>
              <a:t> 2018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50B0-43FD-7B43-8C96-9849EF8E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Accuracy, Precision and Recall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33B25-7C6B-934C-86E2-1181B9D42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49EFF-2A20-AD49-AA63-9A78CA56C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536" y="1152475"/>
            <a:ext cx="5192928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6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Results</a:t>
            </a:r>
            <a:endParaRPr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54103D9-FFC8-174A-841C-82A9A0D64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51498"/>
              </p:ext>
            </p:extLst>
          </p:nvPr>
        </p:nvGraphicFramePr>
        <p:xfrm>
          <a:off x="4574750" y="765243"/>
          <a:ext cx="4569250" cy="1426944"/>
        </p:xfrm>
        <a:graphic>
          <a:graphicData uri="http://schemas.openxmlformats.org/drawingml/2006/table">
            <a:tbl>
              <a:tblPr/>
              <a:tblGrid>
                <a:gridCol w="988868">
                  <a:extLst>
                    <a:ext uri="{9D8B030D-6E8A-4147-A177-3AD203B41FA5}">
                      <a16:colId xmlns:a16="http://schemas.microsoft.com/office/drawing/2014/main" val="550955443"/>
                    </a:ext>
                  </a:extLst>
                </a:gridCol>
                <a:gridCol w="1182094">
                  <a:extLst>
                    <a:ext uri="{9D8B030D-6E8A-4147-A177-3AD203B41FA5}">
                      <a16:colId xmlns:a16="http://schemas.microsoft.com/office/drawing/2014/main" val="2731168210"/>
                    </a:ext>
                  </a:extLst>
                </a:gridCol>
                <a:gridCol w="1216194">
                  <a:extLst>
                    <a:ext uri="{9D8B030D-6E8A-4147-A177-3AD203B41FA5}">
                      <a16:colId xmlns:a16="http://schemas.microsoft.com/office/drawing/2014/main" val="2715472816"/>
                    </a:ext>
                  </a:extLst>
                </a:gridCol>
                <a:gridCol w="1182094">
                  <a:extLst>
                    <a:ext uri="{9D8B030D-6E8A-4147-A177-3AD203B41FA5}">
                      <a16:colId xmlns:a16="http://schemas.microsoft.com/office/drawing/2014/main" val="982626339"/>
                    </a:ext>
                  </a:extLst>
                </a:gridCol>
              </a:tblGrid>
              <a:tr h="35673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Cancer Treatment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Truth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020501"/>
                  </a:ext>
                </a:extLst>
              </a:tr>
              <a:tr h="35673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Have Cancer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Don’t have Cancer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948330"/>
                  </a:ext>
                </a:extLst>
              </a:tr>
              <a:tr h="35673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Have Cancer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True 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Positive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464462"/>
                  </a:ext>
                </a:extLst>
              </a:tr>
              <a:tr h="3567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Don’t have Cancer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True Negative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227042"/>
                  </a:ext>
                </a:extLst>
              </a:tr>
            </a:tbl>
          </a:graphicData>
        </a:graphic>
      </p:graphicFrame>
      <p:sp>
        <p:nvSpPr>
          <p:cNvPr id="7" name="Google Shape;101;p18">
            <a:extLst>
              <a:ext uri="{FF2B5EF4-FFF2-40B4-BE49-F238E27FC236}">
                <a16:creationId xmlns:a16="http://schemas.microsoft.com/office/drawing/2014/main" id="{4E6F8047-361B-2C4E-AEC0-0BF401D1F9DE}"/>
              </a:ext>
            </a:extLst>
          </p:cNvPr>
          <p:cNvSpPr txBox="1">
            <a:spLocks/>
          </p:cNvSpPr>
          <p:nvPr/>
        </p:nvSpPr>
        <p:spPr>
          <a:xfrm>
            <a:off x="4574750" y="2837543"/>
            <a:ext cx="4569250" cy="76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3000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r>
              <a:rPr lang="pt-BR" sz="3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pt-BR" sz="3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pt-BR" sz="3000" dirty="0">
                <a:solidFill>
                  <a:schemeClr val="bg1">
                    <a:lumMod val="50000"/>
                  </a:schemeClr>
                </a:solidFill>
              </a:rPr>
              <a:t> Recall </a:t>
            </a:r>
            <a:r>
              <a:rPr lang="pt-BR" sz="3000" dirty="0" err="1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pt-BR" sz="3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bg1">
                    <a:lumMod val="50000"/>
                  </a:schemeClr>
                </a:solidFill>
              </a:rPr>
              <a:t>Precision</a:t>
            </a:r>
            <a:r>
              <a:rPr lang="pt-BR" sz="30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50B0-43FD-7B43-8C96-9849EF8E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28183E5-B24E-AE43-8817-EAA64BB5C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53211"/>
              </p:ext>
            </p:extLst>
          </p:nvPr>
        </p:nvGraphicFramePr>
        <p:xfrm>
          <a:off x="1155700" y="1670235"/>
          <a:ext cx="6832600" cy="444500"/>
        </p:xfrm>
        <a:graphic>
          <a:graphicData uri="http://schemas.openxmlformats.org/drawingml/2006/table">
            <a:tbl>
              <a:tblPr/>
              <a:tblGrid>
                <a:gridCol w="827906">
                  <a:extLst>
                    <a:ext uri="{9D8B030D-6E8A-4147-A177-3AD203B41FA5}">
                      <a16:colId xmlns:a16="http://schemas.microsoft.com/office/drawing/2014/main" val="1434801328"/>
                    </a:ext>
                  </a:extLst>
                </a:gridCol>
                <a:gridCol w="637582">
                  <a:extLst>
                    <a:ext uri="{9D8B030D-6E8A-4147-A177-3AD203B41FA5}">
                      <a16:colId xmlns:a16="http://schemas.microsoft.com/office/drawing/2014/main" val="3562702231"/>
                    </a:ext>
                  </a:extLst>
                </a:gridCol>
                <a:gridCol w="5367112">
                  <a:extLst>
                    <a:ext uri="{9D8B030D-6E8A-4147-A177-3AD203B41FA5}">
                      <a16:colId xmlns:a16="http://schemas.microsoft.com/office/drawing/2014/main" val="1426529846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True </a:t>
                      </a:r>
                    </a:p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Positive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Have Cancer, did the treatment and still alive.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728557"/>
                  </a:ext>
                </a:extLst>
              </a:tr>
            </a:tbl>
          </a:graphicData>
        </a:graphic>
      </p:graphicFrame>
      <p:pic>
        <p:nvPicPr>
          <p:cNvPr id="14" name="Graphic 2" descr="Smiling Face with No Fill">
            <a:extLst>
              <a:ext uri="{FF2B5EF4-FFF2-40B4-BE49-F238E27FC236}">
                <a16:creationId xmlns:a16="http://schemas.microsoft.com/office/drawing/2014/main" id="{DF13EAC2-0ECA-644C-8C18-6C7168650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781" y="1651185"/>
            <a:ext cx="484187" cy="4826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9F5366B-8BEE-9142-9A95-7982D0A80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195"/>
              </p:ext>
            </p:extLst>
          </p:nvPr>
        </p:nvGraphicFramePr>
        <p:xfrm>
          <a:off x="1155700" y="2649726"/>
          <a:ext cx="6832600" cy="444500"/>
        </p:xfrm>
        <a:graphic>
          <a:graphicData uri="http://schemas.openxmlformats.org/drawingml/2006/table">
            <a:tbl>
              <a:tblPr/>
              <a:tblGrid>
                <a:gridCol w="827906">
                  <a:extLst>
                    <a:ext uri="{9D8B030D-6E8A-4147-A177-3AD203B41FA5}">
                      <a16:colId xmlns:a16="http://schemas.microsoft.com/office/drawing/2014/main" val="2040359908"/>
                    </a:ext>
                  </a:extLst>
                </a:gridCol>
                <a:gridCol w="637582">
                  <a:extLst>
                    <a:ext uri="{9D8B030D-6E8A-4147-A177-3AD203B41FA5}">
                      <a16:colId xmlns:a16="http://schemas.microsoft.com/office/drawing/2014/main" val="3226993086"/>
                    </a:ext>
                  </a:extLst>
                </a:gridCol>
                <a:gridCol w="5367112">
                  <a:extLst>
                    <a:ext uri="{9D8B030D-6E8A-4147-A177-3AD203B41FA5}">
                      <a16:colId xmlns:a16="http://schemas.microsoft.com/office/drawing/2014/main" val="403779903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Positive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 not have Cancer, suffered due to the invasive unnecessary treatment, but still alive.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386006"/>
                  </a:ext>
                </a:extLst>
              </a:tr>
            </a:tbl>
          </a:graphicData>
        </a:graphic>
      </p:graphicFrame>
      <p:pic>
        <p:nvPicPr>
          <p:cNvPr id="18" name="Graphic 8" descr="Sad Face with No Fill">
            <a:extLst>
              <a:ext uri="{FF2B5EF4-FFF2-40B4-BE49-F238E27FC236}">
                <a16:creationId xmlns:a16="http://schemas.microsoft.com/office/drawing/2014/main" id="{4EC3D365-0FA7-EE40-B94F-745A4D0B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843" y="2630676"/>
            <a:ext cx="492125" cy="492125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5CF33EB-8EAA-324E-B179-1F1EBFC12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070056"/>
              </p:ext>
            </p:extLst>
          </p:nvPr>
        </p:nvGraphicFramePr>
        <p:xfrm>
          <a:off x="1155700" y="2162338"/>
          <a:ext cx="6832600" cy="444500"/>
        </p:xfrm>
        <a:graphic>
          <a:graphicData uri="http://schemas.openxmlformats.org/drawingml/2006/table">
            <a:tbl>
              <a:tblPr/>
              <a:tblGrid>
                <a:gridCol w="827906">
                  <a:extLst>
                    <a:ext uri="{9D8B030D-6E8A-4147-A177-3AD203B41FA5}">
                      <a16:colId xmlns:a16="http://schemas.microsoft.com/office/drawing/2014/main" val="2289213074"/>
                    </a:ext>
                  </a:extLst>
                </a:gridCol>
                <a:gridCol w="637582">
                  <a:extLst>
                    <a:ext uri="{9D8B030D-6E8A-4147-A177-3AD203B41FA5}">
                      <a16:colId xmlns:a16="http://schemas.microsoft.com/office/drawing/2014/main" val="1144250949"/>
                    </a:ext>
                  </a:extLst>
                </a:gridCol>
                <a:gridCol w="5367112">
                  <a:extLst>
                    <a:ext uri="{9D8B030D-6E8A-4147-A177-3AD203B41FA5}">
                      <a16:colId xmlns:a16="http://schemas.microsoft.com/office/drawing/2014/main" val="272702467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True Negative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 not have Cancer, and didn't take the treatment, still alive.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24088"/>
                  </a:ext>
                </a:extLst>
              </a:tr>
            </a:tbl>
          </a:graphicData>
        </a:graphic>
      </p:graphicFrame>
      <p:pic>
        <p:nvPicPr>
          <p:cNvPr id="28" name="Graphic 9" descr="Smiling Face with No Fill">
            <a:extLst>
              <a:ext uri="{FF2B5EF4-FFF2-40B4-BE49-F238E27FC236}">
                <a16:creationId xmlns:a16="http://schemas.microsoft.com/office/drawing/2014/main" id="{7658AAE7-E46C-D947-AC16-366CBC159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605" y="2134052"/>
            <a:ext cx="482600" cy="484187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C2CBD1A-60C1-C940-B676-ED74447A9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58692"/>
              </p:ext>
            </p:extLst>
          </p:nvPr>
        </p:nvGraphicFramePr>
        <p:xfrm>
          <a:off x="1155700" y="3138676"/>
          <a:ext cx="6832600" cy="444500"/>
        </p:xfrm>
        <a:graphic>
          <a:graphicData uri="http://schemas.openxmlformats.org/drawingml/2006/table">
            <a:tbl>
              <a:tblPr/>
              <a:tblGrid>
                <a:gridCol w="827906">
                  <a:extLst>
                    <a:ext uri="{9D8B030D-6E8A-4147-A177-3AD203B41FA5}">
                      <a16:colId xmlns:a16="http://schemas.microsoft.com/office/drawing/2014/main" val="3807091021"/>
                    </a:ext>
                  </a:extLst>
                </a:gridCol>
                <a:gridCol w="637582">
                  <a:extLst>
                    <a:ext uri="{9D8B030D-6E8A-4147-A177-3AD203B41FA5}">
                      <a16:colId xmlns:a16="http://schemas.microsoft.com/office/drawing/2014/main" val="1014119405"/>
                    </a:ext>
                  </a:extLst>
                </a:gridCol>
                <a:gridCol w="5367112">
                  <a:extLst>
                    <a:ext uri="{9D8B030D-6E8A-4147-A177-3AD203B41FA5}">
                      <a16:colId xmlns:a16="http://schemas.microsoft.com/office/drawing/2014/main" val="1369235438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Negative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Have Cancer, didn’t undergo treatment and unfortunately dead.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703596"/>
                  </a:ext>
                </a:extLst>
              </a:tr>
            </a:tbl>
          </a:graphicData>
        </a:graphic>
      </p:graphicFrame>
      <p:pic>
        <p:nvPicPr>
          <p:cNvPr id="32" name="Graphic 4" descr="Crying Face with No Fill">
            <a:extLst>
              <a:ext uri="{FF2B5EF4-FFF2-40B4-BE49-F238E27FC236}">
                <a16:creationId xmlns:a16="http://schemas.microsoft.com/office/drawing/2014/main" id="{6F8692F0-46FC-704D-841A-6E1C54F55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1843" y="3122801"/>
            <a:ext cx="476250" cy="476250"/>
          </a:xfrm>
          <a:prstGeom prst="rect">
            <a:avLst/>
          </a:prstGeom>
        </p:spPr>
      </p:pic>
      <p:sp>
        <p:nvSpPr>
          <p:cNvPr id="40" name="Up Arrow 39">
            <a:extLst>
              <a:ext uri="{FF2B5EF4-FFF2-40B4-BE49-F238E27FC236}">
                <a16:creationId xmlns:a16="http://schemas.microsoft.com/office/drawing/2014/main" id="{432B48E0-5D27-D74C-84BB-4307B458D129}"/>
              </a:ext>
            </a:extLst>
          </p:cNvPr>
          <p:cNvSpPr/>
          <p:nvPr/>
        </p:nvSpPr>
        <p:spPr>
          <a:xfrm>
            <a:off x="3281364" y="9699043"/>
            <a:ext cx="482600" cy="985838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41C4DDC3-869A-D64E-A246-602E33F249D4}"/>
              </a:ext>
            </a:extLst>
          </p:cNvPr>
          <p:cNvSpPr/>
          <p:nvPr/>
        </p:nvSpPr>
        <p:spPr>
          <a:xfrm rot="10800000">
            <a:off x="4772026" y="9689518"/>
            <a:ext cx="482600" cy="985838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97854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50B0-43FD-7B43-8C96-9849EF8E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Acceptance Criteria:</a:t>
            </a:r>
          </a:p>
        </p:txBody>
      </p:sp>
      <p:pic>
        <p:nvPicPr>
          <p:cNvPr id="4" name="Graphic 3" descr="Upward trend">
            <a:extLst>
              <a:ext uri="{FF2B5EF4-FFF2-40B4-BE49-F238E27FC236}">
                <a16:creationId xmlns:a16="http://schemas.microsoft.com/office/drawing/2014/main" id="{F046961F-9FE4-4744-A3D5-BE5998A29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1326255"/>
            <a:ext cx="1460539" cy="1460539"/>
          </a:xfrm>
          <a:prstGeom prst="rect">
            <a:avLst/>
          </a:prstGeom>
        </p:spPr>
      </p:pic>
      <p:pic>
        <p:nvPicPr>
          <p:cNvPr id="6" name="Graphic 5" descr="Downward trend">
            <a:extLst>
              <a:ext uri="{FF2B5EF4-FFF2-40B4-BE49-F238E27FC236}">
                <a16:creationId xmlns:a16="http://schemas.microsoft.com/office/drawing/2014/main" id="{9B340AA9-482A-2848-AF65-D8363D073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2736121"/>
            <a:ext cx="1460538" cy="1460538"/>
          </a:xfrm>
          <a:prstGeom prst="rect">
            <a:avLst/>
          </a:prstGeom>
        </p:spPr>
      </p:pic>
      <p:sp>
        <p:nvSpPr>
          <p:cNvPr id="16" name="Google Shape;101;p18">
            <a:extLst>
              <a:ext uri="{FF2B5EF4-FFF2-40B4-BE49-F238E27FC236}">
                <a16:creationId xmlns:a16="http://schemas.microsoft.com/office/drawing/2014/main" id="{207EC4B0-8990-F84F-AB3C-67DB26A68955}"/>
              </a:ext>
            </a:extLst>
          </p:cNvPr>
          <p:cNvSpPr txBox="1">
            <a:spLocks/>
          </p:cNvSpPr>
          <p:nvPr/>
        </p:nvSpPr>
        <p:spPr>
          <a:xfrm>
            <a:off x="6203092" y="1802523"/>
            <a:ext cx="2629208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Increase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volume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people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receiving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treatment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9" name="Google Shape;101;p18">
            <a:extLst>
              <a:ext uri="{FF2B5EF4-FFF2-40B4-BE49-F238E27FC236}">
                <a16:creationId xmlns:a16="http://schemas.microsoft.com/office/drawing/2014/main" id="{B7F22928-11B9-AA4B-BBEA-CFBD07728967}"/>
              </a:ext>
            </a:extLst>
          </p:cNvPr>
          <p:cNvSpPr txBox="1">
            <a:spLocks/>
          </p:cNvSpPr>
          <p:nvPr/>
        </p:nvSpPr>
        <p:spPr>
          <a:xfrm>
            <a:off x="6203092" y="3212389"/>
            <a:ext cx="2629208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Reduce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deaths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by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Cancer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even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we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let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people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without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Cancer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do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treatment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48522D07-A587-8042-A95D-F68B78BCF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613" y="1079360"/>
            <a:ext cx="3313521" cy="33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7BA497-1E98-0244-9A52-287DFB62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sz="3000" dirty="0"/>
              <a:t>Evaluation: Accuracy, Precision and Recall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04A24-1A92-0B42-88F3-38C3511A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215" y="1098002"/>
            <a:ext cx="3048000" cy="304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EB5C40-0104-1640-A5B2-CCF881E03F49}"/>
              </a:ext>
            </a:extLst>
          </p:cNvPr>
          <p:cNvCxnSpPr>
            <a:cxnSpLocks/>
          </p:cNvCxnSpPr>
          <p:nvPr/>
        </p:nvCxnSpPr>
        <p:spPr>
          <a:xfrm>
            <a:off x="2975052" y="1476161"/>
            <a:ext cx="0" cy="220194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8206BC-523D-CD44-9646-6D4AB8877CC6}"/>
              </a:ext>
            </a:extLst>
          </p:cNvPr>
          <p:cNvCxnSpPr>
            <a:cxnSpLocks/>
          </p:cNvCxnSpPr>
          <p:nvPr/>
        </p:nvCxnSpPr>
        <p:spPr>
          <a:xfrm>
            <a:off x="2513812" y="1476161"/>
            <a:ext cx="0" cy="220194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A6861B-799B-004A-83FB-4D7138751272}"/>
              </a:ext>
            </a:extLst>
          </p:cNvPr>
          <p:cNvCxnSpPr>
            <a:cxnSpLocks/>
          </p:cNvCxnSpPr>
          <p:nvPr/>
        </p:nvCxnSpPr>
        <p:spPr>
          <a:xfrm>
            <a:off x="3540217" y="1476161"/>
            <a:ext cx="0" cy="220194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Up Arrow 18">
            <a:extLst>
              <a:ext uri="{FF2B5EF4-FFF2-40B4-BE49-F238E27FC236}">
                <a16:creationId xmlns:a16="http://schemas.microsoft.com/office/drawing/2014/main" id="{7B7B555D-2588-D045-AD44-058AA07F4DBB}"/>
              </a:ext>
            </a:extLst>
          </p:cNvPr>
          <p:cNvSpPr/>
          <p:nvPr/>
        </p:nvSpPr>
        <p:spPr>
          <a:xfrm>
            <a:off x="8022429" y="10840739"/>
            <a:ext cx="482600" cy="992188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A0347C1-EB3A-8C4E-8F21-673569494F9C}"/>
              </a:ext>
            </a:extLst>
          </p:cNvPr>
          <p:cNvSpPr/>
          <p:nvPr/>
        </p:nvSpPr>
        <p:spPr>
          <a:xfrm rot="10800000">
            <a:off x="6530179" y="10832802"/>
            <a:ext cx="481012" cy="990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EE01E53-2294-6545-A0A7-F6D4A526D811}"/>
              </a:ext>
            </a:extLst>
          </p:cNvPr>
          <p:cNvSpPr txBox="1">
            <a:spLocks/>
          </p:cNvSpPr>
          <p:nvPr/>
        </p:nvSpPr>
        <p:spPr>
          <a:xfrm>
            <a:off x="4417215" y="1547801"/>
            <a:ext cx="51738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000" dirty="0"/>
              <a:t>Have Cancer class validation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2F07DEF-AF2E-6B41-B6F5-EE07D9B22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34609"/>
              </p:ext>
            </p:extLst>
          </p:nvPr>
        </p:nvGraphicFramePr>
        <p:xfrm>
          <a:off x="1369215" y="3985928"/>
          <a:ext cx="6832600" cy="444500"/>
        </p:xfrm>
        <a:graphic>
          <a:graphicData uri="http://schemas.openxmlformats.org/drawingml/2006/table">
            <a:tbl>
              <a:tblPr/>
              <a:tblGrid>
                <a:gridCol w="827906">
                  <a:extLst>
                    <a:ext uri="{9D8B030D-6E8A-4147-A177-3AD203B41FA5}">
                      <a16:colId xmlns:a16="http://schemas.microsoft.com/office/drawing/2014/main" val="2040359908"/>
                    </a:ext>
                  </a:extLst>
                </a:gridCol>
                <a:gridCol w="637582">
                  <a:extLst>
                    <a:ext uri="{9D8B030D-6E8A-4147-A177-3AD203B41FA5}">
                      <a16:colId xmlns:a16="http://schemas.microsoft.com/office/drawing/2014/main" val="3226993086"/>
                    </a:ext>
                  </a:extLst>
                </a:gridCol>
                <a:gridCol w="5367112">
                  <a:extLst>
                    <a:ext uri="{9D8B030D-6E8A-4147-A177-3AD203B41FA5}">
                      <a16:colId xmlns:a16="http://schemas.microsoft.com/office/drawing/2014/main" val="4037799035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Positive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 not have Cancer, suffered due to the invasive unnecessary treatment, but still alive.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386006"/>
                  </a:ext>
                </a:extLst>
              </a:tr>
            </a:tbl>
          </a:graphicData>
        </a:graphic>
      </p:graphicFrame>
      <p:pic>
        <p:nvPicPr>
          <p:cNvPr id="27" name="Graphic 8" descr="Sad Face with No Fill">
            <a:extLst>
              <a:ext uri="{FF2B5EF4-FFF2-40B4-BE49-F238E27FC236}">
                <a16:creationId xmlns:a16="http://schemas.microsoft.com/office/drawing/2014/main" id="{B07AB5F2-FC11-B942-89EF-734147C12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5358" y="3966878"/>
            <a:ext cx="492125" cy="492125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CAC0EB8-E545-B349-AFAD-3057844A6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441207"/>
              </p:ext>
            </p:extLst>
          </p:nvPr>
        </p:nvGraphicFramePr>
        <p:xfrm>
          <a:off x="1369215" y="4474878"/>
          <a:ext cx="6832600" cy="444500"/>
        </p:xfrm>
        <a:graphic>
          <a:graphicData uri="http://schemas.openxmlformats.org/drawingml/2006/table">
            <a:tbl>
              <a:tblPr/>
              <a:tblGrid>
                <a:gridCol w="827906">
                  <a:extLst>
                    <a:ext uri="{9D8B030D-6E8A-4147-A177-3AD203B41FA5}">
                      <a16:colId xmlns:a16="http://schemas.microsoft.com/office/drawing/2014/main" val="3807091021"/>
                    </a:ext>
                  </a:extLst>
                </a:gridCol>
                <a:gridCol w="637582">
                  <a:extLst>
                    <a:ext uri="{9D8B030D-6E8A-4147-A177-3AD203B41FA5}">
                      <a16:colId xmlns:a16="http://schemas.microsoft.com/office/drawing/2014/main" val="1014119405"/>
                    </a:ext>
                  </a:extLst>
                </a:gridCol>
                <a:gridCol w="5367112">
                  <a:extLst>
                    <a:ext uri="{9D8B030D-6E8A-4147-A177-3AD203B41FA5}">
                      <a16:colId xmlns:a16="http://schemas.microsoft.com/office/drawing/2014/main" val="1369235438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Negative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Have Cancer, didn’t undergo treatment and unfortunately dead.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703596"/>
                  </a:ext>
                </a:extLst>
              </a:tr>
            </a:tbl>
          </a:graphicData>
        </a:graphic>
      </p:graphicFrame>
      <p:pic>
        <p:nvPicPr>
          <p:cNvPr id="29" name="Graphic 4" descr="Crying Face with No Fill">
            <a:extLst>
              <a:ext uri="{FF2B5EF4-FFF2-40B4-BE49-F238E27FC236}">
                <a16:creationId xmlns:a16="http://schemas.microsoft.com/office/drawing/2014/main" id="{C8D847B6-E02D-5540-AE06-39A043C07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5358" y="4459003"/>
            <a:ext cx="476250" cy="4762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8CCC3C-ECE1-5849-A967-D053B0CB54E8}"/>
              </a:ext>
            </a:extLst>
          </p:cNvPr>
          <p:cNvGrpSpPr/>
          <p:nvPr/>
        </p:nvGrpSpPr>
        <p:grpSpPr>
          <a:xfrm>
            <a:off x="1906137" y="1175983"/>
            <a:ext cx="1863843" cy="276625"/>
            <a:chOff x="1906137" y="1175983"/>
            <a:chExt cx="1863843" cy="2766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9BB70D-0F73-5C48-9E83-469D20F48F73}"/>
                </a:ext>
              </a:extLst>
            </p:cNvPr>
            <p:cNvGrpSpPr/>
            <p:nvPr/>
          </p:nvGrpSpPr>
          <p:grpSpPr>
            <a:xfrm>
              <a:off x="1906137" y="1179605"/>
              <a:ext cx="1075943" cy="273003"/>
              <a:chOff x="1725331" y="1203157"/>
              <a:chExt cx="1075943" cy="273003"/>
            </a:xfrm>
          </p:grpSpPr>
          <p:sp>
            <p:nvSpPr>
              <p:cNvPr id="2" name="Left Arrow 1">
                <a:extLst>
                  <a:ext uri="{FF2B5EF4-FFF2-40B4-BE49-F238E27FC236}">
                    <a16:creationId xmlns:a16="http://schemas.microsoft.com/office/drawing/2014/main" id="{6D5123C1-AA41-9245-AB09-9DD158F9E852}"/>
                  </a:ext>
                </a:extLst>
              </p:cNvPr>
              <p:cNvSpPr/>
              <p:nvPr/>
            </p:nvSpPr>
            <p:spPr>
              <a:xfrm>
                <a:off x="1725331" y="1203157"/>
                <a:ext cx="277926" cy="273003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166F5E82-A35A-0345-8CEA-AB7F39F8B5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3350" y="1235586"/>
                <a:ext cx="817924" cy="2081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9pPr>
              </a:lstStyle>
              <a:p>
                <a:r>
                  <a:rPr lang="en-US" sz="1200" dirty="0"/>
                  <a:t>Do Not Have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F1DC46-CEFF-7A45-88F0-0EDEE3451B74}"/>
                </a:ext>
              </a:extLst>
            </p:cNvPr>
            <p:cNvGrpSpPr/>
            <p:nvPr/>
          </p:nvGrpSpPr>
          <p:grpSpPr>
            <a:xfrm>
              <a:off x="2952056" y="1175983"/>
              <a:ext cx="817924" cy="273003"/>
              <a:chOff x="1983350" y="1203155"/>
              <a:chExt cx="817924" cy="273003"/>
            </a:xfrm>
          </p:grpSpPr>
          <p:sp>
            <p:nvSpPr>
              <p:cNvPr id="31" name="Left Arrow 30">
                <a:extLst>
                  <a:ext uri="{FF2B5EF4-FFF2-40B4-BE49-F238E27FC236}">
                    <a16:creationId xmlns:a16="http://schemas.microsoft.com/office/drawing/2014/main" id="{9A366BA3-2567-D445-AE4D-7276DE94D685}"/>
                  </a:ext>
                </a:extLst>
              </p:cNvPr>
              <p:cNvSpPr/>
              <p:nvPr/>
            </p:nvSpPr>
            <p:spPr>
              <a:xfrm rot="10800000">
                <a:off x="2392312" y="1203155"/>
                <a:ext cx="277926" cy="273003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0A1F82AD-456E-1B49-B376-54C7EB5ED7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3350" y="1235586"/>
                <a:ext cx="817924" cy="2081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9pPr>
              </a:lstStyle>
              <a:p>
                <a:r>
                  <a:rPr lang="en-US" sz="1200" dirty="0"/>
                  <a:t>Have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FFBBAA-382D-204E-BBC5-F6477170E944}"/>
              </a:ext>
            </a:extLst>
          </p:cNvPr>
          <p:cNvGrpSpPr/>
          <p:nvPr/>
        </p:nvGrpSpPr>
        <p:grpSpPr>
          <a:xfrm>
            <a:off x="1468264" y="1177389"/>
            <a:ext cx="1863843" cy="276625"/>
            <a:chOff x="1906137" y="1175983"/>
            <a:chExt cx="1863843" cy="27662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4AAE847-6023-AF40-937E-E541911B42C6}"/>
                </a:ext>
              </a:extLst>
            </p:cNvPr>
            <p:cNvGrpSpPr/>
            <p:nvPr/>
          </p:nvGrpSpPr>
          <p:grpSpPr>
            <a:xfrm>
              <a:off x="1906137" y="1179605"/>
              <a:ext cx="1075943" cy="273003"/>
              <a:chOff x="1725331" y="1203157"/>
              <a:chExt cx="1075943" cy="273003"/>
            </a:xfrm>
          </p:grpSpPr>
          <p:sp>
            <p:nvSpPr>
              <p:cNvPr id="38" name="Left Arrow 37">
                <a:extLst>
                  <a:ext uri="{FF2B5EF4-FFF2-40B4-BE49-F238E27FC236}">
                    <a16:creationId xmlns:a16="http://schemas.microsoft.com/office/drawing/2014/main" id="{2BFAF9BF-C5D6-B548-B45D-74C3DADF7B45}"/>
                  </a:ext>
                </a:extLst>
              </p:cNvPr>
              <p:cNvSpPr/>
              <p:nvPr/>
            </p:nvSpPr>
            <p:spPr>
              <a:xfrm>
                <a:off x="1725331" y="1203157"/>
                <a:ext cx="277926" cy="273003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3F320029-2EED-1B48-BCEB-BAB551BD9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3350" y="1235586"/>
                <a:ext cx="817924" cy="2081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9pPr>
              </a:lstStyle>
              <a:p>
                <a:r>
                  <a:rPr lang="en-US" sz="1200" dirty="0"/>
                  <a:t>Do Not Have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DCC711E-5D28-D141-AB93-3A3113696894}"/>
                </a:ext>
              </a:extLst>
            </p:cNvPr>
            <p:cNvGrpSpPr/>
            <p:nvPr/>
          </p:nvGrpSpPr>
          <p:grpSpPr>
            <a:xfrm>
              <a:off x="2952056" y="1175983"/>
              <a:ext cx="817924" cy="273003"/>
              <a:chOff x="1983350" y="1203155"/>
              <a:chExt cx="817924" cy="273003"/>
            </a:xfrm>
          </p:grpSpPr>
          <p:sp>
            <p:nvSpPr>
              <p:cNvPr id="36" name="Left Arrow 35">
                <a:extLst>
                  <a:ext uri="{FF2B5EF4-FFF2-40B4-BE49-F238E27FC236}">
                    <a16:creationId xmlns:a16="http://schemas.microsoft.com/office/drawing/2014/main" id="{BB12E07C-6768-5B46-9DC9-9794DE191911}"/>
                  </a:ext>
                </a:extLst>
              </p:cNvPr>
              <p:cNvSpPr/>
              <p:nvPr/>
            </p:nvSpPr>
            <p:spPr>
              <a:xfrm rot="10800000">
                <a:off x="2392312" y="1203155"/>
                <a:ext cx="277926" cy="273003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Title 1">
                <a:extLst>
                  <a:ext uri="{FF2B5EF4-FFF2-40B4-BE49-F238E27FC236}">
                    <a16:creationId xmlns:a16="http://schemas.microsoft.com/office/drawing/2014/main" id="{7DF499A8-8CD6-B74B-9F80-E04059861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3350" y="1235586"/>
                <a:ext cx="817924" cy="2081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9pPr>
              </a:lstStyle>
              <a:p>
                <a:r>
                  <a:rPr lang="en-US" sz="1200" dirty="0"/>
                  <a:t>Have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CDA979-F5FF-E046-A743-72AD4BA13F3C}"/>
              </a:ext>
            </a:extLst>
          </p:cNvPr>
          <p:cNvGrpSpPr/>
          <p:nvPr/>
        </p:nvGrpSpPr>
        <p:grpSpPr>
          <a:xfrm>
            <a:off x="2533153" y="1179797"/>
            <a:ext cx="1863843" cy="276625"/>
            <a:chOff x="1906137" y="1175983"/>
            <a:chExt cx="1863843" cy="27662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7B566A3-7390-D24F-9482-8CDEF010A117}"/>
                </a:ext>
              </a:extLst>
            </p:cNvPr>
            <p:cNvGrpSpPr/>
            <p:nvPr/>
          </p:nvGrpSpPr>
          <p:grpSpPr>
            <a:xfrm>
              <a:off x="1906137" y="1179605"/>
              <a:ext cx="1075943" cy="273003"/>
              <a:chOff x="1725331" y="1203157"/>
              <a:chExt cx="1075943" cy="273003"/>
            </a:xfrm>
          </p:grpSpPr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8155FBA1-ACA2-FB48-9C6F-369EBDDCAAD8}"/>
                  </a:ext>
                </a:extLst>
              </p:cNvPr>
              <p:cNvSpPr/>
              <p:nvPr/>
            </p:nvSpPr>
            <p:spPr>
              <a:xfrm>
                <a:off x="1725331" y="1203157"/>
                <a:ext cx="277926" cy="273003"/>
              </a:xfrm>
              <a:prstGeom prst="leftArrow">
                <a:avLst/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0FD6199B-AA6E-F746-A52B-A5BBF6C89F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3350" y="1235586"/>
                <a:ext cx="817924" cy="2081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9pPr>
              </a:lstStyle>
              <a:p>
                <a:r>
                  <a:rPr lang="en-US" sz="1200" dirty="0"/>
                  <a:t>Do Not Have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8C03216-369E-2844-A945-C820363EB633}"/>
                </a:ext>
              </a:extLst>
            </p:cNvPr>
            <p:cNvGrpSpPr/>
            <p:nvPr/>
          </p:nvGrpSpPr>
          <p:grpSpPr>
            <a:xfrm>
              <a:off x="2952056" y="1175983"/>
              <a:ext cx="817924" cy="273003"/>
              <a:chOff x="1983350" y="1203155"/>
              <a:chExt cx="817924" cy="273003"/>
            </a:xfrm>
          </p:grpSpPr>
          <p:sp>
            <p:nvSpPr>
              <p:cNvPr id="43" name="Left Arrow 42">
                <a:extLst>
                  <a:ext uri="{FF2B5EF4-FFF2-40B4-BE49-F238E27FC236}">
                    <a16:creationId xmlns:a16="http://schemas.microsoft.com/office/drawing/2014/main" id="{A503AA1D-D461-5E49-BA1D-E39E2D1EFBD8}"/>
                  </a:ext>
                </a:extLst>
              </p:cNvPr>
              <p:cNvSpPr/>
              <p:nvPr/>
            </p:nvSpPr>
            <p:spPr>
              <a:xfrm rot="10800000">
                <a:off x="2392312" y="1203155"/>
                <a:ext cx="277926" cy="273003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itle 1">
                <a:extLst>
                  <a:ext uri="{FF2B5EF4-FFF2-40B4-BE49-F238E27FC236}">
                    <a16:creationId xmlns:a16="http://schemas.microsoft.com/office/drawing/2014/main" id="{EBF26567-B23E-184C-BC3E-8C3EC1DCBD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3350" y="1235586"/>
                <a:ext cx="817924" cy="2081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4800"/>
                  <a:buFont typeface="Oswald"/>
                  <a:buNone/>
                  <a:defRPr sz="4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defRPr>
                </a:lvl9pPr>
              </a:lstStyle>
              <a:p>
                <a:r>
                  <a:rPr lang="en-US" sz="1200" dirty="0"/>
                  <a:t>Have</a:t>
                </a:r>
              </a:p>
            </p:txBody>
          </p:sp>
        </p:grp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D07FFBC-0CA9-E44D-8D9C-9B178D393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785049"/>
              </p:ext>
            </p:extLst>
          </p:nvPr>
        </p:nvGraphicFramePr>
        <p:xfrm>
          <a:off x="4468721" y="2142495"/>
          <a:ext cx="3215755" cy="731520"/>
        </p:xfrm>
        <a:graphic>
          <a:graphicData uri="http://schemas.openxmlformats.org/drawingml/2006/table">
            <a:tbl>
              <a:tblPr/>
              <a:tblGrid>
                <a:gridCol w="789079">
                  <a:extLst>
                    <a:ext uri="{9D8B030D-6E8A-4147-A177-3AD203B41FA5}">
                      <a16:colId xmlns:a16="http://schemas.microsoft.com/office/drawing/2014/main" val="3736791936"/>
                    </a:ext>
                  </a:extLst>
                </a:gridCol>
                <a:gridCol w="835269">
                  <a:extLst>
                    <a:ext uri="{9D8B030D-6E8A-4147-A177-3AD203B41FA5}">
                      <a16:colId xmlns:a16="http://schemas.microsoft.com/office/drawing/2014/main" val="197122311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851791036"/>
                    </a:ext>
                  </a:extLst>
                </a:gridCol>
                <a:gridCol w="791307">
                  <a:extLst>
                    <a:ext uri="{9D8B030D-6E8A-4147-A177-3AD203B41FA5}">
                      <a16:colId xmlns:a16="http://schemas.microsoft.com/office/drawing/2014/main" val="393098042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Default</a:t>
                      </a:r>
                    </a:p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Recall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Default Precision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246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False Negatives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False Positives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708901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72B8120E-52DF-A74E-83A0-0014DB242D4B}"/>
              </a:ext>
            </a:extLst>
          </p:cNvPr>
          <p:cNvSpPr/>
          <p:nvPr/>
        </p:nvSpPr>
        <p:spPr>
          <a:xfrm>
            <a:off x="4502384" y="2168062"/>
            <a:ext cx="700426" cy="662114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D8EC834-8D24-0B43-B542-D2151AE30257}"/>
              </a:ext>
            </a:extLst>
          </p:cNvPr>
          <p:cNvSpPr/>
          <p:nvPr/>
        </p:nvSpPr>
        <p:spPr>
          <a:xfrm>
            <a:off x="6131013" y="2168062"/>
            <a:ext cx="700426" cy="662114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A2FEA8-D333-2744-A2FA-4147D8AE0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819274"/>
              </p:ext>
            </p:extLst>
          </p:nvPr>
        </p:nvGraphicFramePr>
        <p:xfrm>
          <a:off x="4468721" y="2140765"/>
          <a:ext cx="2971801" cy="914400"/>
        </p:xfrm>
        <a:graphic>
          <a:graphicData uri="http://schemas.openxmlformats.org/drawingml/2006/table">
            <a:tbl>
              <a:tblPr/>
              <a:tblGrid>
                <a:gridCol w="780473">
                  <a:extLst>
                    <a:ext uri="{9D8B030D-6E8A-4147-A177-3AD203B41FA5}">
                      <a16:colId xmlns:a16="http://schemas.microsoft.com/office/drawing/2014/main" val="3736791936"/>
                    </a:ext>
                  </a:extLst>
                </a:gridCol>
                <a:gridCol w="783475">
                  <a:extLst>
                    <a:ext uri="{9D8B030D-6E8A-4147-A177-3AD203B41FA5}">
                      <a16:colId xmlns:a16="http://schemas.microsoft.com/office/drawing/2014/main" val="1971223119"/>
                    </a:ext>
                  </a:extLst>
                </a:gridCol>
                <a:gridCol w="624378">
                  <a:extLst>
                    <a:ext uri="{9D8B030D-6E8A-4147-A177-3AD203B41FA5}">
                      <a16:colId xmlns:a16="http://schemas.microsoft.com/office/drawing/2014/main" val="851791036"/>
                    </a:ext>
                  </a:extLst>
                </a:gridCol>
                <a:gridCol w="783475">
                  <a:extLst>
                    <a:ext uri="{9D8B030D-6E8A-4147-A177-3AD203B41FA5}">
                      <a16:colId xmlns:a16="http://schemas.microsoft.com/office/drawing/2014/main" val="393098042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Higher Recall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Less Precision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246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Reduces False Negatives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Increase False Positives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708901"/>
                  </a:ext>
                </a:extLst>
              </a:tr>
            </a:tbl>
          </a:graphicData>
        </a:graphic>
      </p:graphicFrame>
      <p:sp>
        <p:nvSpPr>
          <p:cNvPr id="14" name="Up Arrow 13">
            <a:extLst>
              <a:ext uri="{FF2B5EF4-FFF2-40B4-BE49-F238E27FC236}">
                <a16:creationId xmlns:a16="http://schemas.microsoft.com/office/drawing/2014/main" id="{54F7BEF3-4B5E-5248-9DED-F24C5E5BEB96}"/>
              </a:ext>
            </a:extLst>
          </p:cNvPr>
          <p:cNvSpPr/>
          <p:nvPr/>
        </p:nvSpPr>
        <p:spPr>
          <a:xfrm>
            <a:off x="4636239" y="2160635"/>
            <a:ext cx="414566" cy="874660"/>
          </a:xfrm>
          <a:prstGeom prst="upArrow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CE34EB05-56A1-4040-8AAC-2C6A757E0244}"/>
              </a:ext>
            </a:extLst>
          </p:cNvPr>
          <p:cNvSpPr/>
          <p:nvPr/>
        </p:nvSpPr>
        <p:spPr>
          <a:xfrm rot="10800000">
            <a:off x="6128489" y="2160635"/>
            <a:ext cx="414566" cy="874659"/>
          </a:xfrm>
          <a:prstGeom prst="up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02F053E-570A-5D43-94E4-EC5A335A7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287884"/>
              </p:ext>
            </p:extLst>
          </p:nvPr>
        </p:nvGraphicFramePr>
        <p:xfrm>
          <a:off x="4468721" y="2148946"/>
          <a:ext cx="2971801" cy="914400"/>
        </p:xfrm>
        <a:graphic>
          <a:graphicData uri="http://schemas.openxmlformats.org/drawingml/2006/table">
            <a:tbl>
              <a:tblPr/>
              <a:tblGrid>
                <a:gridCol w="780473">
                  <a:extLst>
                    <a:ext uri="{9D8B030D-6E8A-4147-A177-3AD203B41FA5}">
                      <a16:colId xmlns:a16="http://schemas.microsoft.com/office/drawing/2014/main" val="890577032"/>
                    </a:ext>
                  </a:extLst>
                </a:gridCol>
                <a:gridCol w="783475">
                  <a:extLst>
                    <a:ext uri="{9D8B030D-6E8A-4147-A177-3AD203B41FA5}">
                      <a16:colId xmlns:a16="http://schemas.microsoft.com/office/drawing/2014/main" val="2716106563"/>
                    </a:ext>
                  </a:extLst>
                </a:gridCol>
                <a:gridCol w="624378">
                  <a:extLst>
                    <a:ext uri="{9D8B030D-6E8A-4147-A177-3AD203B41FA5}">
                      <a16:colId xmlns:a16="http://schemas.microsoft.com/office/drawing/2014/main" val="1190534142"/>
                    </a:ext>
                  </a:extLst>
                </a:gridCol>
                <a:gridCol w="783475">
                  <a:extLst>
                    <a:ext uri="{9D8B030D-6E8A-4147-A177-3AD203B41FA5}">
                      <a16:colId xmlns:a16="http://schemas.microsoft.com/office/drawing/2014/main" val="134945938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Less Recall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Higher Precision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8072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Increase False Negatives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Reduces False Positives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932191"/>
                  </a:ext>
                </a:extLst>
              </a:tr>
            </a:tbl>
          </a:graphicData>
        </a:graphic>
      </p:graphicFrame>
      <p:sp>
        <p:nvSpPr>
          <p:cNvPr id="21" name="Up Arrow 20">
            <a:extLst>
              <a:ext uri="{FF2B5EF4-FFF2-40B4-BE49-F238E27FC236}">
                <a16:creationId xmlns:a16="http://schemas.microsoft.com/office/drawing/2014/main" id="{FFC9AB5A-7F60-7048-97EB-C76654232B42}"/>
              </a:ext>
            </a:extLst>
          </p:cNvPr>
          <p:cNvSpPr/>
          <p:nvPr/>
        </p:nvSpPr>
        <p:spPr>
          <a:xfrm rot="10800000">
            <a:off x="4623158" y="2160849"/>
            <a:ext cx="414566" cy="874659"/>
          </a:xfrm>
          <a:prstGeom prst="upArrow">
            <a:avLst/>
          </a:prstGeom>
          <a:solidFill>
            <a:srgbClr val="FF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 dirty="0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50852C1D-D80D-664F-B699-5D0CC244EE7C}"/>
              </a:ext>
            </a:extLst>
          </p:cNvPr>
          <p:cNvSpPr/>
          <p:nvPr/>
        </p:nvSpPr>
        <p:spPr>
          <a:xfrm>
            <a:off x="6118166" y="2160848"/>
            <a:ext cx="414566" cy="874660"/>
          </a:xfrm>
          <a:prstGeom prst="upArrow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62281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 animBg="1"/>
      <p:bldP spid="10" grpId="1" animBg="1"/>
      <p:bldP spid="50" grpId="0" animBg="1"/>
      <p:bldP spid="50" grpId="1" animBg="1"/>
      <p:bldP spid="14" grpId="0" animBg="1"/>
      <p:bldP spid="14" grpId="1" animBg="1"/>
      <p:bldP spid="15" grpId="0" animBg="1"/>
      <p:bldP spid="15" grpId="1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50B0-43FD-7B43-8C96-9849EF8E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23" name="Google Shape;101;p18">
            <a:extLst>
              <a:ext uri="{FF2B5EF4-FFF2-40B4-BE49-F238E27FC236}">
                <a16:creationId xmlns:a16="http://schemas.microsoft.com/office/drawing/2014/main" id="{6A34C0E8-A216-9D4E-95C2-A4D6B64EE7D6}"/>
              </a:ext>
            </a:extLst>
          </p:cNvPr>
          <p:cNvSpPr txBox="1">
            <a:spLocks/>
          </p:cNvSpPr>
          <p:nvPr/>
        </p:nvSpPr>
        <p:spPr>
          <a:xfrm>
            <a:off x="311699" y="1185006"/>
            <a:ext cx="3559657" cy="312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pt-BR" sz="3000" dirty="0" err="1">
                <a:solidFill>
                  <a:schemeClr val="tx1">
                    <a:lumMod val="75000"/>
                  </a:schemeClr>
                </a:solidFill>
              </a:rPr>
              <a:t>What</a:t>
            </a:r>
            <a:r>
              <a:rPr lang="pt-BR" sz="3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tx1">
                    <a:lumMod val="75000"/>
                  </a:schemeClr>
                </a:solidFill>
              </a:rPr>
              <a:t>we</a:t>
            </a:r>
            <a:r>
              <a:rPr lang="pt-BR" sz="3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tx1">
                    <a:lumMod val="75000"/>
                  </a:schemeClr>
                </a:solidFill>
              </a:rPr>
              <a:t>should</a:t>
            </a:r>
            <a:r>
              <a:rPr lang="pt-BR" sz="3000" dirty="0">
                <a:solidFill>
                  <a:schemeClr val="tx1">
                    <a:lumMod val="75000"/>
                  </a:schemeClr>
                </a:solidFill>
              </a:rPr>
              <a:t> do? </a:t>
            </a:r>
          </a:p>
          <a:p>
            <a:pPr algn="l"/>
            <a:r>
              <a:rPr lang="pt-BR" sz="3000" dirty="0">
                <a:solidFill>
                  <a:schemeClr val="tx1">
                    <a:lumMod val="75000"/>
                  </a:schemeClr>
                </a:solidFill>
              </a:rPr>
              <a:t>Maximize </a:t>
            </a:r>
            <a:r>
              <a:rPr lang="pt-BR" sz="3000" dirty="0" err="1">
                <a:solidFill>
                  <a:schemeClr val="tx1">
                    <a:lumMod val="75000"/>
                  </a:schemeClr>
                </a:solidFill>
              </a:rPr>
              <a:t>Precision</a:t>
            </a:r>
            <a:r>
              <a:rPr lang="pt-BR" sz="3000" dirty="0">
                <a:solidFill>
                  <a:schemeClr val="tx1">
                    <a:lumMod val="75000"/>
                  </a:schemeClr>
                </a:solidFill>
              </a:rPr>
              <a:t>? </a:t>
            </a:r>
          </a:p>
          <a:p>
            <a:pPr algn="l"/>
            <a:r>
              <a:rPr lang="pt-BR" sz="3000" dirty="0">
                <a:solidFill>
                  <a:schemeClr val="tx1">
                    <a:lumMod val="75000"/>
                  </a:schemeClr>
                </a:solidFill>
              </a:rPr>
              <a:t>Maximize Recall? </a:t>
            </a:r>
          </a:p>
          <a:p>
            <a:pPr algn="l"/>
            <a:r>
              <a:rPr lang="pt-BR" sz="3000" dirty="0">
                <a:solidFill>
                  <a:schemeClr val="tx1">
                    <a:lumMod val="75000"/>
                  </a:schemeClr>
                </a:solidFill>
              </a:rPr>
              <a:t>Maximize </a:t>
            </a:r>
            <a:r>
              <a:rPr lang="pt-BR" sz="3000" dirty="0" err="1">
                <a:solidFill>
                  <a:schemeClr val="tx1">
                    <a:lumMod val="75000"/>
                  </a:schemeClr>
                </a:solidFill>
              </a:rPr>
              <a:t>both</a:t>
            </a:r>
            <a:r>
              <a:rPr lang="pt-BR" sz="3000" dirty="0">
                <a:solidFill>
                  <a:schemeClr val="tx1">
                    <a:lumMod val="75000"/>
                  </a:schemeClr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423D1-679A-DB4B-9EFD-C92859CD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646" y="1185006"/>
            <a:ext cx="3125738" cy="31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7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42748" y="2216032"/>
            <a:ext cx="7450101" cy="7114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 dirty="0" err="1"/>
              <a:t>Questions</a:t>
            </a:r>
            <a:r>
              <a:rPr lang="pt-BR" sz="4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55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42748" y="2216032"/>
            <a:ext cx="7450101" cy="7114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 dirty="0" err="1"/>
              <a:t>Thank</a:t>
            </a:r>
            <a:r>
              <a:rPr lang="pt-BR" sz="4200" b="1" dirty="0"/>
              <a:t> </a:t>
            </a:r>
            <a:r>
              <a:rPr lang="pt-BR" sz="4200" b="1" dirty="0" err="1"/>
              <a:t>You</a:t>
            </a:r>
            <a:r>
              <a:rPr lang="pt-BR" sz="42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603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90249" y="526350"/>
            <a:ext cx="7450101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4200" b="1" dirty="0"/>
            </a:br>
            <a:r>
              <a:rPr lang="pt-BR" sz="4200" b="1" dirty="0" err="1"/>
              <a:t>Oncology</a:t>
            </a:r>
            <a:r>
              <a:rPr lang="pt-BR" sz="4200" b="1" dirty="0"/>
              <a:t> Hospital</a:t>
            </a:r>
            <a:endParaRPr sz="4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158717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50B0-43FD-7B43-8C96-9849EF8E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</p:txBody>
      </p:sp>
      <p:pic>
        <p:nvPicPr>
          <p:cNvPr id="8" name="Graphic 7" descr="Stethoscope">
            <a:extLst>
              <a:ext uri="{FF2B5EF4-FFF2-40B4-BE49-F238E27FC236}">
                <a16:creationId xmlns:a16="http://schemas.microsoft.com/office/drawing/2014/main" id="{7DB324A4-260C-D543-9A41-608B12480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938" y="2823105"/>
            <a:ext cx="914400" cy="914400"/>
          </a:xfrm>
          <a:prstGeom prst="rect">
            <a:avLst/>
          </a:prstGeom>
        </p:spPr>
      </p:pic>
      <p:pic>
        <p:nvPicPr>
          <p:cNvPr id="10" name="Graphic 9" descr="Heartbeat">
            <a:extLst>
              <a:ext uri="{FF2B5EF4-FFF2-40B4-BE49-F238E27FC236}">
                <a16:creationId xmlns:a16="http://schemas.microsoft.com/office/drawing/2014/main" id="{72D86578-BFEF-9840-A8DE-F631A9C79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700" y="1405996"/>
            <a:ext cx="914400" cy="914400"/>
          </a:xfrm>
          <a:prstGeom prst="rect">
            <a:avLst/>
          </a:prstGeom>
        </p:spPr>
      </p:pic>
      <p:pic>
        <p:nvPicPr>
          <p:cNvPr id="12" name="Graphic 11" descr="Medicine">
            <a:extLst>
              <a:ext uri="{FF2B5EF4-FFF2-40B4-BE49-F238E27FC236}">
                <a16:creationId xmlns:a16="http://schemas.microsoft.com/office/drawing/2014/main" id="{0081257E-CDF1-834B-A0A6-928656B55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2000" y="1439946"/>
            <a:ext cx="914400" cy="914400"/>
          </a:xfrm>
          <a:prstGeom prst="rect">
            <a:avLst/>
          </a:prstGeom>
        </p:spPr>
      </p:pic>
      <p:sp>
        <p:nvSpPr>
          <p:cNvPr id="13" name="Google Shape;101;p18">
            <a:extLst>
              <a:ext uri="{FF2B5EF4-FFF2-40B4-BE49-F238E27FC236}">
                <a16:creationId xmlns:a16="http://schemas.microsoft.com/office/drawing/2014/main" id="{2A016109-577F-FF42-99AC-00F2AE28866F}"/>
              </a:ext>
            </a:extLst>
          </p:cNvPr>
          <p:cNvSpPr txBox="1">
            <a:spLocks/>
          </p:cNvSpPr>
          <p:nvPr/>
        </p:nvSpPr>
        <p:spPr>
          <a:xfrm>
            <a:off x="1226100" y="1666414"/>
            <a:ext cx="2629208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Number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Cancer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diagnosis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is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getting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higher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4" name="Google Shape;101;p18">
            <a:extLst>
              <a:ext uri="{FF2B5EF4-FFF2-40B4-BE49-F238E27FC236}">
                <a16:creationId xmlns:a16="http://schemas.microsoft.com/office/drawing/2014/main" id="{4EEB1F83-8614-9A49-86F7-20747300017D}"/>
              </a:ext>
            </a:extLst>
          </p:cNvPr>
          <p:cNvSpPr txBox="1">
            <a:spLocks/>
          </p:cNvSpPr>
          <p:nvPr/>
        </p:nvSpPr>
        <p:spPr>
          <a:xfrm>
            <a:off x="1226100" y="3026304"/>
            <a:ext cx="2629208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Due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to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this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higher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demand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our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doctors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are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not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able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to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schedule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an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appointment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to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everyone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who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needs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to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start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treatment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5" name="Google Shape;101;p18">
            <a:extLst>
              <a:ext uri="{FF2B5EF4-FFF2-40B4-BE49-F238E27FC236}">
                <a16:creationId xmlns:a16="http://schemas.microsoft.com/office/drawing/2014/main" id="{2047C835-FB7B-2043-8C2D-042899852B56}"/>
              </a:ext>
            </a:extLst>
          </p:cNvPr>
          <p:cNvSpPr txBox="1">
            <a:spLocks/>
          </p:cNvSpPr>
          <p:nvPr/>
        </p:nvSpPr>
        <p:spPr>
          <a:xfrm>
            <a:off x="5486400" y="1643145"/>
            <a:ext cx="2629208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Less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people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doing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the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treatment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more are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dying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17" name="Graphic 16" descr="Help">
            <a:extLst>
              <a:ext uri="{FF2B5EF4-FFF2-40B4-BE49-F238E27FC236}">
                <a16:creationId xmlns:a16="http://schemas.microsoft.com/office/drawing/2014/main" id="{ECF2233D-B7CE-5440-A9A0-E1B9E4F13B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2823105"/>
            <a:ext cx="914400" cy="914400"/>
          </a:xfrm>
          <a:prstGeom prst="rect">
            <a:avLst/>
          </a:prstGeom>
        </p:spPr>
      </p:pic>
      <p:sp>
        <p:nvSpPr>
          <p:cNvPr id="18" name="Google Shape;101;p18">
            <a:extLst>
              <a:ext uri="{FF2B5EF4-FFF2-40B4-BE49-F238E27FC236}">
                <a16:creationId xmlns:a16="http://schemas.microsoft.com/office/drawing/2014/main" id="{E5D5E62A-656A-9C4B-A228-4437BAE5C2E2}"/>
              </a:ext>
            </a:extLst>
          </p:cNvPr>
          <p:cNvSpPr txBox="1">
            <a:spLocks/>
          </p:cNvSpPr>
          <p:nvPr/>
        </p:nvSpPr>
        <p:spPr>
          <a:xfrm>
            <a:off x="5486400" y="2979766"/>
            <a:ext cx="2629208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What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we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can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do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to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increase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our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efficiency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in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take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care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of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75000"/>
                  </a:schemeClr>
                </a:solidFill>
              </a:rPr>
              <a:t>people</a:t>
            </a:r>
            <a:r>
              <a:rPr lang="pt-BR" sz="1800" dirty="0">
                <a:solidFill>
                  <a:schemeClr val="tx1">
                    <a:lumMod val="75000"/>
                  </a:schemeClr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2905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50B0-43FD-7B43-8C96-9849EF8E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33B25-7C6B-934C-86E2-1181B9D42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26076-02A4-2E46-85D9-01A6B01E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263" y="1152475"/>
            <a:ext cx="2885473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3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90249" y="526350"/>
            <a:ext cx="7450101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 dirty="0"/>
              <a:t>Data Science </a:t>
            </a:r>
            <a:r>
              <a:rPr lang="pt-BR" sz="4200" b="1" dirty="0" err="1"/>
              <a:t>Flow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299900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How</a:t>
            </a:r>
            <a:r>
              <a:rPr lang="pt-BR" dirty="0"/>
              <a:t> do </a:t>
            </a:r>
            <a:r>
              <a:rPr lang="pt-BR" dirty="0" err="1"/>
              <a:t>we</a:t>
            </a:r>
            <a:r>
              <a:rPr lang="pt-BR" dirty="0"/>
              <a:t> do?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446188" y="1304875"/>
            <a:ext cx="1490425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lt1"/>
                </a:solidFill>
              </a:rPr>
              <a:t>Collect</a:t>
            </a:r>
            <a:r>
              <a:rPr lang="pt-BR" dirty="0">
                <a:solidFill>
                  <a:schemeClr val="lt1"/>
                </a:solidFill>
              </a:rPr>
              <a:t> Data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E5618F5-6A3E-F146-8B0A-2C0C927F7DFB}"/>
              </a:ext>
            </a:extLst>
          </p:cNvPr>
          <p:cNvGrpSpPr/>
          <p:nvPr/>
        </p:nvGrpSpPr>
        <p:grpSpPr>
          <a:xfrm>
            <a:off x="431940" y="1304875"/>
            <a:ext cx="1490410" cy="3416400"/>
            <a:chOff x="431940" y="1304875"/>
            <a:chExt cx="1490410" cy="341640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656A34B-DDDF-1F40-A89C-70AD82F959C4}"/>
                </a:ext>
              </a:extLst>
            </p:cNvPr>
            <p:cNvGrpSpPr/>
            <p:nvPr/>
          </p:nvGrpSpPr>
          <p:grpSpPr>
            <a:xfrm>
              <a:off x="431940" y="1304875"/>
              <a:ext cx="1490410" cy="3416400"/>
              <a:chOff x="431940" y="1304875"/>
              <a:chExt cx="1490410" cy="3416400"/>
            </a:xfrm>
          </p:grpSpPr>
          <p:sp>
            <p:nvSpPr>
              <p:cNvPr id="73" name="Google Shape;73;p15"/>
              <p:cNvSpPr txBox="1"/>
              <p:nvPr/>
            </p:nvSpPr>
            <p:spPr>
              <a:xfrm>
                <a:off x="431940" y="1304875"/>
                <a:ext cx="1490410" cy="464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31940" y="1304875"/>
                <a:ext cx="1490410" cy="34164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B054872-4D5C-464C-82F9-5EBD5AF33C48}"/>
                </a:ext>
              </a:extLst>
            </p:cNvPr>
            <p:cNvGrpSpPr/>
            <p:nvPr/>
          </p:nvGrpSpPr>
          <p:grpSpPr>
            <a:xfrm>
              <a:off x="719923" y="2010217"/>
              <a:ext cx="914400" cy="2322095"/>
              <a:chOff x="719923" y="2010217"/>
              <a:chExt cx="914400" cy="232209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686FDE4-7573-E54F-B1AD-543FCEC09C2F}"/>
                  </a:ext>
                </a:extLst>
              </p:cNvPr>
              <p:cNvGrpSpPr/>
              <p:nvPr/>
            </p:nvGrpSpPr>
            <p:grpSpPr>
              <a:xfrm>
                <a:off x="719923" y="3417912"/>
                <a:ext cx="914400" cy="914400"/>
                <a:chOff x="992593" y="3417912"/>
                <a:chExt cx="914400" cy="914400"/>
              </a:xfrm>
            </p:grpSpPr>
            <p:pic>
              <p:nvPicPr>
                <p:cNvPr id="3" name="Graphic 2" descr="Paper">
                  <a:extLst>
                    <a:ext uri="{FF2B5EF4-FFF2-40B4-BE49-F238E27FC236}">
                      <a16:creationId xmlns:a16="http://schemas.microsoft.com/office/drawing/2014/main" id="{423DF538-653D-D145-A6CA-65A1EBBF9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593" y="341791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" name="Graphic 16" descr="Help">
                  <a:extLst>
                    <a:ext uri="{FF2B5EF4-FFF2-40B4-BE49-F238E27FC236}">
                      <a16:creationId xmlns:a16="http://schemas.microsoft.com/office/drawing/2014/main" id="{786569C9-A91D-4745-A772-A637077277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1315" y="3745612"/>
                  <a:ext cx="464838" cy="464838"/>
                </a:xfrm>
                <a:prstGeom prst="rect">
                  <a:avLst/>
                </a:prstGeom>
              </p:spPr>
            </p:pic>
          </p:grpSp>
          <p:pic>
            <p:nvPicPr>
              <p:cNvPr id="19" name="Graphic 18" descr="Database">
                <a:extLst>
                  <a:ext uri="{FF2B5EF4-FFF2-40B4-BE49-F238E27FC236}">
                    <a16:creationId xmlns:a16="http://schemas.microsoft.com/office/drawing/2014/main" id="{524C7DF1-657A-8549-BC20-3CA5BDF9B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9923" y="2010217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57836FA-122E-BD4B-967B-706B42B98E31}"/>
                  </a:ext>
                </a:extLst>
              </p:cNvPr>
              <p:cNvCxnSpPr>
                <a:stCxn id="19" idx="2"/>
                <a:endCxn id="3" idx="0"/>
              </p:cNvCxnSpPr>
              <p:nvPr/>
            </p:nvCxnSpPr>
            <p:spPr>
              <a:xfrm>
                <a:off x="1177123" y="2924617"/>
                <a:ext cx="0" cy="4932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77CC113-CEA1-0D4F-9BA0-AF39B6C81F7C}"/>
              </a:ext>
            </a:extLst>
          </p:cNvPr>
          <p:cNvGrpSpPr/>
          <p:nvPr/>
        </p:nvGrpSpPr>
        <p:grpSpPr>
          <a:xfrm>
            <a:off x="2082711" y="1304875"/>
            <a:ext cx="1490439" cy="3416400"/>
            <a:chOff x="2082711" y="1304875"/>
            <a:chExt cx="1490439" cy="34164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38ABF0D-A7E9-9E41-A7A1-E0B1CB2A6260}"/>
                </a:ext>
              </a:extLst>
            </p:cNvPr>
            <p:cNvGrpSpPr/>
            <p:nvPr/>
          </p:nvGrpSpPr>
          <p:grpSpPr>
            <a:xfrm>
              <a:off x="2082711" y="1304875"/>
              <a:ext cx="1490439" cy="3416400"/>
              <a:chOff x="2082711" y="1304875"/>
              <a:chExt cx="1490439" cy="3416400"/>
            </a:xfrm>
          </p:grpSpPr>
          <p:grpSp>
            <p:nvGrpSpPr>
              <p:cNvPr id="65" name="Google Shape;72;p15">
                <a:extLst>
                  <a:ext uri="{FF2B5EF4-FFF2-40B4-BE49-F238E27FC236}">
                    <a16:creationId xmlns:a16="http://schemas.microsoft.com/office/drawing/2014/main" id="{6D26F953-7BA4-F54C-846C-AFFD036C2844}"/>
                  </a:ext>
                </a:extLst>
              </p:cNvPr>
              <p:cNvGrpSpPr/>
              <p:nvPr/>
            </p:nvGrpSpPr>
            <p:grpSpPr>
              <a:xfrm>
                <a:off x="2082726" y="1304875"/>
                <a:ext cx="1490424" cy="3416400"/>
                <a:chOff x="431925" y="1304875"/>
                <a:chExt cx="2628925" cy="3416400"/>
              </a:xfrm>
            </p:grpSpPr>
            <p:sp>
              <p:nvSpPr>
                <p:cNvPr id="66" name="Google Shape;73;p15">
                  <a:extLst>
                    <a:ext uri="{FF2B5EF4-FFF2-40B4-BE49-F238E27FC236}">
                      <a16:creationId xmlns:a16="http://schemas.microsoft.com/office/drawing/2014/main" id="{50B0224C-992D-A641-A6C0-DA74E28B0DF2}"/>
                    </a:ext>
                  </a:extLst>
                </p:cNvPr>
                <p:cNvSpPr txBox="1"/>
                <p:nvPr/>
              </p:nvSpPr>
              <p:spPr>
                <a:xfrm>
                  <a:off x="431925" y="1304875"/>
                  <a:ext cx="2628900" cy="464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74;p15">
                  <a:extLst>
                    <a:ext uri="{FF2B5EF4-FFF2-40B4-BE49-F238E27FC236}">
                      <a16:creationId xmlns:a16="http://schemas.microsoft.com/office/drawing/2014/main" id="{CAFA8341-A137-0841-9DEA-17E7A4D66E60}"/>
                    </a:ext>
                  </a:extLst>
                </p:cNvPr>
                <p:cNvSpPr/>
                <p:nvPr/>
              </p:nvSpPr>
              <p:spPr>
                <a:xfrm>
                  <a:off x="431950" y="1304875"/>
                  <a:ext cx="2628900" cy="3416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" name="Google Shape;75;p15">
                <a:extLst>
                  <a:ext uri="{FF2B5EF4-FFF2-40B4-BE49-F238E27FC236}">
                    <a16:creationId xmlns:a16="http://schemas.microsoft.com/office/drawing/2014/main" id="{F3A0B4DF-2710-C844-93B4-D45734E060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711" y="1304875"/>
                <a:ext cx="1490425" cy="4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800"/>
                  <a:buFont typeface="Average"/>
                  <a:buChar char="●"/>
                  <a:defRPr sz="18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●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●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9pPr>
              </a:lstStyle>
              <a:p>
                <a:pPr marL="0" indent="0" algn="ctr">
                  <a:buFont typeface="Average"/>
                  <a:buNone/>
                </a:pPr>
                <a:r>
                  <a:rPr lang="pt-BR" dirty="0" err="1">
                    <a:solidFill>
                      <a:schemeClr val="lt1"/>
                    </a:solidFill>
                  </a:rPr>
                  <a:t>Labeling</a:t>
                </a:r>
                <a:endParaRPr lang="pt-BR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60BF407-EBAD-5B48-8EB8-A0798AC3F6A6}"/>
                </a:ext>
              </a:extLst>
            </p:cNvPr>
            <p:cNvGrpSpPr/>
            <p:nvPr/>
          </p:nvGrpSpPr>
          <p:grpSpPr>
            <a:xfrm>
              <a:off x="2367237" y="2010217"/>
              <a:ext cx="914400" cy="2322095"/>
              <a:chOff x="2367237" y="2010217"/>
              <a:chExt cx="914400" cy="2322095"/>
            </a:xfrm>
          </p:grpSpPr>
          <p:pic>
            <p:nvPicPr>
              <p:cNvPr id="7" name="Graphic 6" descr="Checklist">
                <a:extLst>
                  <a:ext uri="{FF2B5EF4-FFF2-40B4-BE49-F238E27FC236}">
                    <a16:creationId xmlns:a16="http://schemas.microsoft.com/office/drawing/2014/main" id="{FE5B9342-40D3-9B4F-9064-D97BCC2BC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367237" y="34179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6" name="Graphic 105" descr="Paper">
                <a:extLst>
                  <a:ext uri="{FF2B5EF4-FFF2-40B4-BE49-F238E27FC236}">
                    <a16:creationId xmlns:a16="http://schemas.microsoft.com/office/drawing/2014/main" id="{1DBDDFE4-A40C-064B-A49F-456EED24F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67237" y="201021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7" name="Graphic 106" descr="Help">
                <a:extLst>
                  <a:ext uri="{FF2B5EF4-FFF2-40B4-BE49-F238E27FC236}">
                    <a16:creationId xmlns:a16="http://schemas.microsoft.com/office/drawing/2014/main" id="{AAC8AF14-3F96-E544-93B3-6BBB82787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92018" y="2326067"/>
                <a:ext cx="464838" cy="464838"/>
              </a:xfrm>
              <a:prstGeom prst="rect">
                <a:avLst/>
              </a:prstGeom>
            </p:spPr>
          </p:pic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A13D3A53-6146-A74D-9F9F-846671EFE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4437" y="2924617"/>
                <a:ext cx="0" cy="4932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48DC7AC-1E73-9347-852A-45DD073F24EE}"/>
              </a:ext>
            </a:extLst>
          </p:cNvPr>
          <p:cNvGrpSpPr/>
          <p:nvPr/>
        </p:nvGrpSpPr>
        <p:grpSpPr>
          <a:xfrm>
            <a:off x="3731266" y="1304875"/>
            <a:ext cx="1490439" cy="3416400"/>
            <a:chOff x="3731266" y="1304875"/>
            <a:chExt cx="1490439" cy="341640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1D4525E-6442-5E4D-847A-F151BA89445F}"/>
                </a:ext>
              </a:extLst>
            </p:cNvPr>
            <p:cNvGrpSpPr/>
            <p:nvPr/>
          </p:nvGrpSpPr>
          <p:grpSpPr>
            <a:xfrm>
              <a:off x="3731266" y="1304875"/>
              <a:ext cx="1490439" cy="3416400"/>
              <a:chOff x="2082711" y="1304875"/>
              <a:chExt cx="1490439" cy="3416400"/>
            </a:xfrm>
          </p:grpSpPr>
          <p:grpSp>
            <p:nvGrpSpPr>
              <p:cNvPr id="87" name="Google Shape;72;p15">
                <a:extLst>
                  <a:ext uri="{FF2B5EF4-FFF2-40B4-BE49-F238E27FC236}">
                    <a16:creationId xmlns:a16="http://schemas.microsoft.com/office/drawing/2014/main" id="{33727FCD-917A-514E-B02F-911685ACF21E}"/>
                  </a:ext>
                </a:extLst>
              </p:cNvPr>
              <p:cNvGrpSpPr/>
              <p:nvPr/>
            </p:nvGrpSpPr>
            <p:grpSpPr>
              <a:xfrm>
                <a:off x="2082726" y="1304875"/>
                <a:ext cx="1490424" cy="3416400"/>
                <a:chOff x="431925" y="1304875"/>
                <a:chExt cx="2628925" cy="3416400"/>
              </a:xfrm>
            </p:grpSpPr>
            <p:sp>
              <p:nvSpPr>
                <p:cNvPr id="89" name="Google Shape;73;p15">
                  <a:extLst>
                    <a:ext uri="{FF2B5EF4-FFF2-40B4-BE49-F238E27FC236}">
                      <a16:creationId xmlns:a16="http://schemas.microsoft.com/office/drawing/2014/main" id="{7278B320-B870-A342-BCBF-43393F5C774A}"/>
                    </a:ext>
                  </a:extLst>
                </p:cNvPr>
                <p:cNvSpPr txBox="1"/>
                <p:nvPr/>
              </p:nvSpPr>
              <p:spPr>
                <a:xfrm>
                  <a:off x="431925" y="1304875"/>
                  <a:ext cx="2628900" cy="464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74;p15">
                  <a:extLst>
                    <a:ext uri="{FF2B5EF4-FFF2-40B4-BE49-F238E27FC236}">
                      <a16:creationId xmlns:a16="http://schemas.microsoft.com/office/drawing/2014/main" id="{F832EC49-E297-C345-9F7F-F30FEF9D2AB2}"/>
                    </a:ext>
                  </a:extLst>
                </p:cNvPr>
                <p:cNvSpPr/>
                <p:nvPr/>
              </p:nvSpPr>
              <p:spPr>
                <a:xfrm>
                  <a:off x="431950" y="1304875"/>
                  <a:ext cx="2628900" cy="3416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" name="Google Shape;75;p15">
                <a:extLst>
                  <a:ext uri="{FF2B5EF4-FFF2-40B4-BE49-F238E27FC236}">
                    <a16:creationId xmlns:a16="http://schemas.microsoft.com/office/drawing/2014/main" id="{279A6179-1E37-4742-B8B8-412354FD67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711" y="1304875"/>
                <a:ext cx="1490425" cy="4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800"/>
                  <a:buFont typeface="Average"/>
                  <a:buChar char="●"/>
                  <a:defRPr sz="18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●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●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9pPr>
              </a:lstStyle>
              <a:p>
                <a:pPr marL="0" indent="0" algn="ctr">
                  <a:buFont typeface="Average"/>
                  <a:buNone/>
                </a:pPr>
                <a:r>
                  <a:rPr lang="pt-BR" dirty="0" err="1">
                    <a:solidFill>
                      <a:schemeClr val="lt1"/>
                    </a:solidFill>
                  </a:rPr>
                  <a:t>Model</a:t>
                </a:r>
                <a:endParaRPr lang="pt-BR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116" name="Graphic 115" descr="Checklist">
              <a:extLst>
                <a:ext uri="{FF2B5EF4-FFF2-40B4-BE49-F238E27FC236}">
                  <a16:creationId xmlns:a16="http://schemas.microsoft.com/office/drawing/2014/main" id="{FB2AA5CC-5513-2C4A-B19C-ED9E8F455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96189" y="2010635"/>
              <a:ext cx="914400" cy="914400"/>
            </a:xfrm>
            <a:prstGeom prst="rect">
              <a:avLst/>
            </a:prstGeom>
          </p:spPr>
        </p:pic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678F28E-3F21-8F47-B7D1-CE6A31450C07}"/>
                </a:ext>
              </a:extLst>
            </p:cNvPr>
            <p:cNvCxnSpPr>
              <a:cxnSpLocks/>
            </p:cNvCxnSpPr>
            <p:nvPr/>
          </p:nvCxnSpPr>
          <p:spPr>
            <a:xfrm>
              <a:off x="4453389" y="2945595"/>
              <a:ext cx="0" cy="493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Graphic 36" descr="Hierarchy">
              <a:extLst>
                <a:ext uri="{FF2B5EF4-FFF2-40B4-BE49-F238E27FC236}">
                  <a16:creationId xmlns:a16="http://schemas.microsoft.com/office/drawing/2014/main" id="{2C424393-BF42-A44E-B982-FF0A61D4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96189" y="3433762"/>
              <a:ext cx="914400" cy="914400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B67EE90-2E2F-4744-A1E7-3B7BAF64DDC5}"/>
              </a:ext>
            </a:extLst>
          </p:cNvPr>
          <p:cNvGrpSpPr/>
          <p:nvPr/>
        </p:nvGrpSpPr>
        <p:grpSpPr>
          <a:xfrm>
            <a:off x="5367774" y="1304875"/>
            <a:ext cx="1490439" cy="3416400"/>
            <a:chOff x="5367774" y="1304875"/>
            <a:chExt cx="1490439" cy="341640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2FBA559-A45F-9E4E-98A6-0F63AD2D5C5A}"/>
                </a:ext>
              </a:extLst>
            </p:cNvPr>
            <p:cNvGrpSpPr/>
            <p:nvPr/>
          </p:nvGrpSpPr>
          <p:grpSpPr>
            <a:xfrm>
              <a:off x="5367774" y="1304875"/>
              <a:ext cx="1490439" cy="3416400"/>
              <a:chOff x="2082711" y="1304875"/>
              <a:chExt cx="1490439" cy="3416400"/>
            </a:xfrm>
          </p:grpSpPr>
          <p:grpSp>
            <p:nvGrpSpPr>
              <p:cNvPr id="92" name="Google Shape;72;p15">
                <a:extLst>
                  <a:ext uri="{FF2B5EF4-FFF2-40B4-BE49-F238E27FC236}">
                    <a16:creationId xmlns:a16="http://schemas.microsoft.com/office/drawing/2014/main" id="{187A212A-9856-034C-B581-90A21CAB1B22}"/>
                  </a:ext>
                </a:extLst>
              </p:cNvPr>
              <p:cNvGrpSpPr/>
              <p:nvPr/>
            </p:nvGrpSpPr>
            <p:grpSpPr>
              <a:xfrm>
                <a:off x="2082726" y="1304875"/>
                <a:ext cx="1490424" cy="3416400"/>
                <a:chOff x="431925" y="1304875"/>
                <a:chExt cx="2628925" cy="3416400"/>
              </a:xfrm>
            </p:grpSpPr>
            <p:sp>
              <p:nvSpPr>
                <p:cNvPr id="94" name="Google Shape;73;p15">
                  <a:extLst>
                    <a:ext uri="{FF2B5EF4-FFF2-40B4-BE49-F238E27FC236}">
                      <a16:creationId xmlns:a16="http://schemas.microsoft.com/office/drawing/2014/main" id="{CDC893A0-859A-164A-B535-120EB44EA5E3}"/>
                    </a:ext>
                  </a:extLst>
                </p:cNvPr>
                <p:cNvSpPr txBox="1"/>
                <p:nvPr/>
              </p:nvSpPr>
              <p:spPr>
                <a:xfrm>
                  <a:off x="431925" y="1304875"/>
                  <a:ext cx="2628900" cy="464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74;p15">
                  <a:extLst>
                    <a:ext uri="{FF2B5EF4-FFF2-40B4-BE49-F238E27FC236}">
                      <a16:creationId xmlns:a16="http://schemas.microsoft.com/office/drawing/2014/main" id="{01EC6A68-C4D9-FB41-B378-382C2B0ACCC8}"/>
                    </a:ext>
                  </a:extLst>
                </p:cNvPr>
                <p:cNvSpPr/>
                <p:nvPr/>
              </p:nvSpPr>
              <p:spPr>
                <a:xfrm>
                  <a:off x="431950" y="1304875"/>
                  <a:ext cx="2628900" cy="3416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3" name="Google Shape;75;p15">
                <a:extLst>
                  <a:ext uri="{FF2B5EF4-FFF2-40B4-BE49-F238E27FC236}">
                    <a16:creationId xmlns:a16="http://schemas.microsoft.com/office/drawing/2014/main" id="{7E95D73F-518D-2841-9CA6-6C40A7CD19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711" y="1304875"/>
                <a:ext cx="1490425" cy="4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800"/>
                  <a:buFont typeface="Average"/>
                  <a:buChar char="●"/>
                  <a:defRPr sz="18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●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●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9pPr>
              </a:lstStyle>
              <a:p>
                <a:pPr marL="0" indent="0" algn="ctr">
                  <a:buFont typeface="Average"/>
                  <a:buNone/>
                </a:pPr>
                <a:r>
                  <a:rPr lang="pt-BR" dirty="0" err="1">
                    <a:solidFill>
                      <a:schemeClr val="lt1"/>
                    </a:solidFill>
                  </a:rPr>
                  <a:t>Evaluate</a:t>
                </a:r>
                <a:endParaRPr lang="pt-BR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74ED378-486B-9749-86C7-E3C533F53490}"/>
                </a:ext>
              </a:extLst>
            </p:cNvPr>
            <p:cNvGrpSpPr/>
            <p:nvPr/>
          </p:nvGrpSpPr>
          <p:grpSpPr>
            <a:xfrm>
              <a:off x="5589437" y="3465772"/>
              <a:ext cx="1047097" cy="1199637"/>
              <a:chOff x="5404222" y="3244731"/>
              <a:chExt cx="1430849" cy="1558775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1071994B-38A7-DA4F-BAE3-88C0A047044B}"/>
                  </a:ext>
                </a:extLst>
              </p:cNvPr>
              <p:cNvGrpSpPr/>
              <p:nvPr/>
            </p:nvGrpSpPr>
            <p:grpSpPr>
              <a:xfrm>
                <a:off x="5404222" y="3900368"/>
                <a:ext cx="586700" cy="903138"/>
                <a:chOff x="5486599" y="3761462"/>
                <a:chExt cx="586700" cy="903138"/>
              </a:xfrm>
            </p:grpSpPr>
            <p:pic>
              <p:nvPicPr>
                <p:cNvPr id="13" name="Graphic 12" descr="Pie chart">
                  <a:extLst>
                    <a:ext uri="{FF2B5EF4-FFF2-40B4-BE49-F238E27FC236}">
                      <a16:creationId xmlns:a16="http://schemas.microsoft.com/office/drawing/2014/main" id="{B5CDE92B-A4B7-6C4B-85F0-6283BF3397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6599" y="3761462"/>
                  <a:ext cx="586700" cy="58670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AAEA0D7-1E82-E544-BABB-656478EAFB9F}"/>
                    </a:ext>
                  </a:extLst>
                </p:cNvPr>
                <p:cNvSpPr txBox="1"/>
                <p:nvPr/>
              </p:nvSpPr>
              <p:spPr>
                <a:xfrm>
                  <a:off x="5565254" y="4264683"/>
                  <a:ext cx="360669" cy="399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87D54A2-2F51-734F-80E9-B3F92E1A5228}"/>
                  </a:ext>
                </a:extLst>
              </p:cNvPr>
              <p:cNvGrpSpPr/>
              <p:nvPr/>
            </p:nvGrpSpPr>
            <p:grpSpPr>
              <a:xfrm>
                <a:off x="6225927" y="3875112"/>
                <a:ext cx="609144" cy="842484"/>
                <a:chOff x="6112986" y="3723168"/>
                <a:chExt cx="609144" cy="842484"/>
              </a:xfrm>
            </p:grpSpPr>
            <p:pic>
              <p:nvPicPr>
                <p:cNvPr id="11" name="Graphic 10" descr="Bullseye">
                  <a:extLst>
                    <a:ext uri="{FF2B5EF4-FFF2-40B4-BE49-F238E27FC236}">
                      <a16:creationId xmlns:a16="http://schemas.microsoft.com/office/drawing/2014/main" id="{1F26D82B-F871-BD44-81D4-39141831A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2986" y="3723168"/>
                  <a:ext cx="609144" cy="609144"/>
                </a:xfrm>
                <a:prstGeom prst="rect">
                  <a:avLst/>
                </a:prstGeom>
              </p:spPr>
            </p:pic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908F86E1-940A-D148-9C48-B3E4CC25E795}"/>
                    </a:ext>
                  </a:extLst>
                </p:cNvPr>
                <p:cNvSpPr txBox="1"/>
                <p:nvPr/>
              </p:nvSpPr>
              <p:spPr>
                <a:xfrm>
                  <a:off x="6220313" y="4257875"/>
                  <a:ext cx="304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tx1"/>
                      </a:solidFill>
                    </a:rPr>
                    <a:t>P</a:t>
                  </a: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0421D725-D93A-A649-8BED-37BD927C6FE2}"/>
                  </a:ext>
                </a:extLst>
              </p:cNvPr>
              <p:cNvGrpSpPr/>
              <p:nvPr/>
            </p:nvGrpSpPr>
            <p:grpSpPr>
              <a:xfrm>
                <a:off x="5843546" y="3244731"/>
                <a:ext cx="560362" cy="706369"/>
                <a:chOff x="5832805" y="3036759"/>
                <a:chExt cx="560362" cy="706369"/>
              </a:xfrm>
            </p:grpSpPr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542D3AB-37C6-D140-A95F-7183A4BC2473}"/>
                    </a:ext>
                  </a:extLst>
                </p:cNvPr>
                <p:cNvSpPr txBox="1"/>
                <p:nvPr/>
              </p:nvSpPr>
              <p:spPr>
                <a:xfrm>
                  <a:off x="5899876" y="3435351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tx1"/>
                      </a:solidFill>
                    </a:rPr>
                    <a:t>A</a:t>
                  </a:r>
                </a:p>
              </p:txBody>
            </p:sp>
            <p:pic>
              <p:nvPicPr>
                <p:cNvPr id="49" name="Graphic 48" descr="Gauge">
                  <a:extLst>
                    <a:ext uri="{FF2B5EF4-FFF2-40B4-BE49-F238E27FC236}">
                      <a16:creationId xmlns:a16="http://schemas.microsoft.com/office/drawing/2014/main" id="{DC8088EF-A735-CC41-BCD0-208F210DDA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2805" y="3036759"/>
                  <a:ext cx="560362" cy="56036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3" name="Graphic 122" descr="Hierarchy">
              <a:extLst>
                <a:ext uri="{FF2B5EF4-FFF2-40B4-BE49-F238E27FC236}">
                  <a16:creationId xmlns:a16="http://schemas.microsoft.com/office/drawing/2014/main" id="{38AF4414-E433-354A-87D1-A6955E6FA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58772" y="2010217"/>
              <a:ext cx="914400" cy="914400"/>
            </a:xfrm>
            <a:prstGeom prst="rect">
              <a:avLst/>
            </a:prstGeom>
          </p:spPr>
        </p:pic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3816EE71-D90D-A043-88E7-F7AFFC122AE4}"/>
                </a:ext>
              </a:extLst>
            </p:cNvPr>
            <p:cNvCxnSpPr>
              <a:cxnSpLocks/>
            </p:cNvCxnSpPr>
            <p:nvPr/>
          </p:nvCxnSpPr>
          <p:spPr>
            <a:xfrm>
              <a:off x="6115972" y="2940467"/>
              <a:ext cx="0" cy="493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F58CA3-D4FA-8542-A299-92FDE7DA720C}"/>
              </a:ext>
            </a:extLst>
          </p:cNvPr>
          <p:cNvGrpSpPr/>
          <p:nvPr/>
        </p:nvGrpSpPr>
        <p:grpSpPr>
          <a:xfrm>
            <a:off x="7004268" y="1304875"/>
            <a:ext cx="1490439" cy="3416400"/>
            <a:chOff x="7004268" y="1304875"/>
            <a:chExt cx="1490439" cy="341640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20868A5-FAC1-854D-8F41-DA14DF7DC6D8}"/>
                </a:ext>
              </a:extLst>
            </p:cNvPr>
            <p:cNvGrpSpPr/>
            <p:nvPr/>
          </p:nvGrpSpPr>
          <p:grpSpPr>
            <a:xfrm>
              <a:off x="7004268" y="1304875"/>
              <a:ext cx="1490439" cy="3416400"/>
              <a:chOff x="2082711" y="1304875"/>
              <a:chExt cx="1490439" cy="3416400"/>
            </a:xfrm>
          </p:grpSpPr>
          <p:grpSp>
            <p:nvGrpSpPr>
              <p:cNvPr id="102" name="Google Shape;72;p15">
                <a:extLst>
                  <a:ext uri="{FF2B5EF4-FFF2-40B4-BE49-F238E27FC236}">
                    <a16:creationId xmlns:a16="http://schemas.microsoft.com/office/drawing/2014/main" id="{BD9B2716-1051-6B40-AF45-E711FB50A91F}"/>
                  </a:ext>
                </a:extLst>
              </p:cNvPr>
              <p:cNvGrpSpPr/>
              <p:nvPr/>
            </p:nvGrpSpPr>
            <p:grpSpPr>
              <a:xfrm>
                <a:off x="2082726" y="1304875"/>
                <a:ext cx="1490424" cy="3416400"/>
                <a:chOff x="431925" y="1304875"/>
                <a:chExt cx="2628925" cy="3416400"/>
              </a:xfrm>
            </p:grpSpPr>
            <p:sp>
              <p:nvSpPr>
                <p:cNvPr id="104" name="Google Shape;73;p15">
                  <a:extLst>
                    <a:ext uri="{FF2B5EF4-FFF2-40B4-BE49-F238E27FC236}">
                      <a16:creationId xmlns:a16="http://schemas.microsoft.com/office/drawing/2014/main" id="{2E32CD74-7708-9342-96A5-291EC8832805}"/>
                    </a:ext>
                  </a:extLst>
                </p:cNvPr>
                <p:cNvSpPr txBox="1"/>
                <p:nvPr/>
              </p:nvSpPr>
              <p:spPr>
                <a:xfrm>
                  <a:off x="431925" y="1304875"/>
                  <a:ext cx="2628900" cy="464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74;p15">
                  <a:extLst>
                    <a:ext uri="{FF2B5EF4-FFF2-40B4-BE49-F238E27FC236}">
                      <a16:creationId xmlns:a16="http://schemas.microsoft.com/office/drawing/2014/main" id="{778E3848-ECB1-C747-A515-34C2EF45738C}"/>
                    </a:ext>
                  </a:extLst>
                </p:cNvPr>
                <p:cNvSpPr/>
                <p:nvPr/>
              </p:nvSpPr>
              <p:spPr>
                <a:xfrm>
                  <a:off x="431950" y="1304875"/>
                  <a:ext cx="2628900" cy="3416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" name="Google Shape;75;p15">
                <a:extLst>
                  <a:ext uri="{FF2B5EF4-FFF2-40B4-BE49-F238E27FC236}">
                    <a16:creationId xmlns:a16="http://schemas.microsoft.com/office/drawing/2014/main" id="{25E7E3E5-5AAA-3448-BA41-8636B9D4F3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2711" y="1304875"/>
                <a:ext cx="1490425" cy="46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800"/>
                  <a:buFont typeface="Average"/>
                  <a:buChar char="●"/>
                  <a:defRPr sz="18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●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●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verage"/>
                  <a:buChar char="○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3"/>
                  </a:buClr>
                  <a:buSzPts val="1400"/>
                  <a:buFont typeface="Average"/>
                  <a:buChar char="■"/>
                  <a:defRPr sz="1400" b="0" i="0" u="none" strike="noStrike" cap="none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defRPr>
                </a:lvl9pPr>
              </a:lstStyle>
              <a:p>
                <a:pPr marL="0" indent="0" algn="ctr">
                  <a:buFont typeface="Average"/>
                  <a:buNone/>
                </a:pPr>
                <a:r>
                  <a:rPr lang="pt-BR" dirty="0" err="1">
                    <a:solidFill>
                      <a:schemeClr val="lt1"/>
                    </a:solidFill>
                  </a:rPr>
                  <a:t>Pre-Deploy</a:t>
                </a:r>
                <a:endParaRPr lang="pt-BR" dirty="0">
                  <a:solidFill>
                    <a:schemeClr val="lt1"/>
                  </a:solidFill>
                </a:endParaRPr>
              </a:p>
            </p:txBody>
          </p:sp>
        </p:grpSp>
        <p:pic>
          <p:nvPicPr>
            <p:cNvPr id="29" name="Graphic 28" descr="CloudComputing">
              <a:extLst>
                <a:ext uri="{FF2B5EF4-FFF2-40B4-BE49-F238E27FC236}">
                  <a16:creationId xmlns:a16="http://schemas.microsoft.com/office/drawing/2014/main" id="{183057B7-4A21-0E4A-AEDE-9A94A97C8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07528" y="3548062"/>
              <a:ext cx="914400" cy="914400"/>
            </a:xfrm>
            <a:prstGeom prst="rect">
              <a:avLst/>
            </a:prstGeom>
          </p:spPr>
        </p:pic>
        <p:pic>
          <p:nvPicPr>
            <p:cNvPr id="130" name="Graphic 129" descr="Smiling Face with No Fill">
              <a:extLst>
                <a:ext uri="{FF2B5EF4-FFF2-40B4-BE49-F238E27FC236}">
                  <a16:creationId xmlns:a16="http://schemas.microsoft.com/office/drawing/2014/main" id="{1D98A16A-637E-3C48-984A-74DE81467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034882" y="2094303"/>
              <a:ext cx="685800" cy="685800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2EA606B-973E-EA4A-97EE-17218227287E}"/>
                </a:ext>
              </a:extLst>
            </p:cNvPr>
            <p:cNvCxnSpPr>
              <a:cxnSpLocks/>
            </p:cNvCxnSpPr>
            <p:nvPr/>
          </p:nvCxnSpPr>
          <p:spPr>
            <a:xfrm>
              <a:off x="7377782" y="2924616"/>
              <a:ext cx="0" cy="493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Google Shape;75;p15">
            <a:extLst>
              <a:ext uri="{FF2B5EF4-FFF2-40B4-BE49-F238E27FC236}">
                <a16:creationId xmlns:a16="http://schemas.microsoft.com/office/drawing/2014/main" id="{56B8A20D-0FFA-3441-93C7-099118DE4D9F}"/>
              </a:ext>
            </a:extLst>
          </p:cNvPr>
          <p:cNvSpPr txBox="1">
            <a:spLocks/>
          </p:cNvSpPr>
          <p:nvPr/>
        </p:nvSpPr>
        <p:spPr>
          <a:xfrm>
            <a:off x="431926" y="1302170"/>
            <a:ext cx="1490425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indent="0" algn="ctr">
              <a:buFont typeface="Average"/>
              <a:buNone/>
            </a:pPr>
            <a:r>
              <a:rPr lang="pt-BR" dirty="0" err="1">
                <a:solidFill>
                  <a:schemeClr val="lt1"/>
                </a:solidFill>
              </a:rPr>
              <a:t>Collect</a:t>
            </a:r>
            <a:r>
              <a:rPr lang="pt-BR" dirty="0">
                <a:solidFill>
                  <a:schemeClr val="lt1"/>
                </a:solidFill>
              </a:rPr>
              <a:t> Data</a:t>
            </a:r>
          </a:p>
        </p:txBody>
      </p:sp>
      <p:pic>
        <p:nvPicPr>
          <p:cNvPr id="132" name="Graphic 131" descr="Sad Face with No Fill">
            <a:extLst>
              <a:ext uri="{FF2B5EF4-FFF2-40B4-BE49-F238E27FC236}">
                <a16:creationId xmlns:a16="http://schemas.microsoft.com/office/drawing/2014/main" id="{AEA164D8-FB72-F941-A9C2-B29A2F2AEA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93328" y="2094303"/>
            <a:ext cx="685800" cy="685800"/>
          </a:xfrm>
          <a:prstGeom prst="rect">
            <a:avLst/>
          </a:prstGeom>
        </p:spPr>
      </p:pic>
      <p:cxnSp>
        <p:nvCxnSpPr>
          <p:cNvPr id="146" name="Elbow Connector 145">
            <a:extLst>
              <a:ext uri="{FF2B5EF4-FFF2-40B4-BE49-F238E27FC236}">
                <a16:creationId xmlns:a16="http://schemas.microsoft.com/office/drawing/2014/main" id="{503B8447-27CD-724A-ACEE-756AEFE9A53E}"/>
              </a:ext>
            </a:extLst>
          </p:cNvPr>
          <p:cNvCxnSpPr>
            <a:cxnSpLocks/>
            <a:stCxn id="132" idx="0"/>
            <a:endCxn id="88" idx="0"/>
          </p:cNvCxnSpPr>
          <p:nvPr/>
        </p:nvCxnSpPr>
        <p:spPr>
          <a:xfrm rot="16200000" flipV="1">
            <a:off x="5911640" y="-130286"/>
            <a:ext cx="789428" cy="3659749"/>
          </a:xfrm>
          <a:prstGeom prst="bentConnector3">
            <a:avLst>
              <a:gd name="adj1" fmla="val 21215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50B0-43FD-7B43-8C96-9849EF8E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Data: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68F675-58BD-3E4F-A0DF-DB2FB6217D93}"/>
              </a:ext>
            </a:extLst>
          </p:cNvPr>
          <p:cNvGrpSpPr/>
          <p:nvPr/>
        </p:nvGrpSpPr>
        <p:grpSpPr>
          <a:xfrm>
            <a:off x="3461226" y="1361540"/>
            <a:ext cx="1110774" cy="1092813"/>
            <a:chOff x="5907199" y="2995999"/>
            <a:chExt cx="1110774" cy="1092813"/>
          </a:xfrm>
        </p:grpSpPr>
        <p:pic>
          <p:nvPicPr>
            <p:cNvPr id="4" name="Graphic 3" descr="Group">
              <a:extLst>
                <a:ext uri="{FF2B5EF4-FFF2-40B4-BE49-F238E27FC236}">
                  <a16:creationId xmlns:a16="http://schemas.microsoft.com/office/drawing/2014/main" id="{B86A3204-6D38-F348-B073-3A36A2E5B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05386" y="2995999"/>
              <a:ext cx="914400" cy="914400"/>
            </a:xfrm>
            <a:prstGeom prst="rect">
              <a:avLst/>
            </a:prstGeom>
          </p:spPr>
        </p:pic>
        <p:sp>
          <p:nvSpPr>
            <p:cNvPr id="21" name="Google Shape;101;p18">
              <a:extLst>
                <a:ext uri="{FF2B5EF4-FFF2-40B4-BE49-F238E27FC236}">
                  <a16:creationId xmlns:a16="http://schemas.microsoft.com/office/drawing/2014/main" id="{94241929-8A3E-4648-87E5-63D78054B95E}"/>
                </a:ext>
              </a:extLst>
            </p:cNvPr>
            <p:cNvSpPr txBox="1">
              <a:spLocks/>
            </p:cNvSpPr>
            <p:nvPr/>
          </p:nvSpPr>
          <p:spPr>
            <a:xfrm>
              <a:off x="5907199" y="3755702"/>
              <a:ext cx="1110774" cy="333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r>
                <a:rPr lang="en-US" sz="1400" dirty="0"/>
                <a:t>Without Cancer</a:t>
              </a:r>
              <a:endParaRPr lang="pt-BR" sz="1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1F8705E-A82A-A346-B99E-B97E3FD6EECB}"/>
              </a:ext>
            </a:extLst>
          </p:cNvPr>
          <p:cNvGrpSpPr/>
          <p:nvPr/>
        </p:nvGrpSpPr>
        <p:grpSpPr>
          <a:xfrm>
            <a:off x="3600602" y="3016593"/>
            <a:ext cx="971398" cy="1098477"/>
            <a:chOff x="2265404" y="2995999"/>
            <a:chExt cx="971398" cy="1098477"/>
          </a:xfrm>
        </p:grpSpPr>
        <p:pic>
          <p:nvPicPr>
            <p:cNvPr id="16" name="Graphic 15" descr="Group">
              <a:extLst>
                <a:ext uri="{FF2B5EF4-FFF2-40B4-BE49-F238E27FC236}">
                  <a16:creationId xmlns:a16="http://schemas.microsoft.com/office/drawing/2014/main" id="{A0FC081E-555D-6243-89B5-71A6922CE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65404" y="2995999"/>
              <a:ext cx="914400" cy="914400"/>
            </a:xfrm>
            <a:prstGeom prst="rect">
              <a:avLst/>
            </a:prstGeom>
          </p:spPr>
        </p:pic>
        <p:sp>
          <p:nvSpPr>
            <p:cNvPr id="22" name="Google Shape;101;p18">
              <a:extLst>
                <a:ext uri="{FF2B5EF4-FFF2-40B4-BE49-F238E27FC236}">
                  <a16:creationId xmlns:a16="http://schemas.microsoft.com/office/drawing/2014/main" id="{6903B7B7-2B99-3946-9232-2C838EC69697}"/>
                </a:ext>
              </a:extLst>
            </p:cNvPr>
            <p:cNvSpPr txBox="1">
              <a:spLocks/>
            </p:cNvSpPr>
            <p:nvPr/>
          </p:nvSpPr>
          <p:spPr>
            <a:xfrm>
              <a:off x="2322402" y="3761366"/>
              <a:ext cx="914400" cy="333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r>
                <a:rPr lang="en-US" sz="1400" dirty="0"/>
                <a:t>With Cancer</a:t>
              </a:r>
              <a:endParaRPr lang="pt-BR" sz="1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7B5EA2-A24C-FB4E-B1C5-699B37C2D141}"/>
              </a:ext>
            </a:extLst>
          </p:cNvPr>
          <p:cNvGrpSpPr/>
          <p:nvPr/>
        </p:nvGrpSpPr>
        <p:grpSpPr>
          <a:xfrm>
            <a:off x="311700" y="2114550"/>
            <a:ext cx="2380737" cy="914400"/>
            <a:chOff x="531341" y="1233101"/>
            <a:chExt cx="2380737" cy="914400"/>
          </a:xfrm>
        </p:grpSpPr>
        <p:sp>
          <p:nvSpPr>
            <p:cNvPr id="19" name="Google Shape;101;p18">
              <a:extLst>
                <a:ext uri="{FF2B5EF4-FFF2-40B4-BE49-F238E27FC236}">
                  <a16:creationId xmlns:a16="http://schemas.microsoft.com/office/drawing/2014/main" id="{633C2227-CFAF-C54E-9669-162F967F2EAF}"/>
                </a:ext>
              </a:extLst>
            </p:cNvPr>
            <p:cNvSpPr txBox="1">
              <a:spLocks/>
            </p:cNvSpPr>
            <p:nvPr/>
          </p:nvSpPr>
          <p:spPr>
            <a:xfrm>
              <a:off x="1445741" y="1436300"/>
              <a:ext cx="1466337" cy="508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Oswald"/>
                <a:buNone/>
                <a:defRPr sz="42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algn="l"/>
              <a:r>
                <a:rPr lang="en-US" sz="1800" dirty="0"/>
                <a:t>Medical Records</a:t>
              </a:r>
              <a:endParaRPr lang="pt-BR" sz="1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pic>
          <p:nvPicPr>
            <p:cNvPr id="9" name="Graphic 8" descr="Clipboard">
              <a:extLst>
                <a:ext uri="{FF2B5EF4-FFF2-40B4-BE49-F238E27FC236}">
                  <a16:creationId xmlns:a16="http://schemas.microsoft.com/office/drawing/2014/main" id="{29CE984B-241E-AF44-A18D-54F12DFA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1341" y="1233101"/>
              <a:ext cx="914400" cy="914400"/>
            </a:xfrm>
            <a:prstGeom prst="rect">
              <a:avLst/>
            </a:prstGeom>
          </p:spPr>
        </p:pic>
      </p:grp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C0E6C51-5BB9-0C45-9035-5331B0C2E027}"/>
              </a:ext>
            </a:extLst>
          </p:cNvPr>
          <p:cNvCxnSpPr>
            <a:stCxn id="19" idx="3"/>
            <a:endCxn id="4" idx="1"/>
          </p:cNvCxnSpPr>
          <p:nvPr/>
        </p:nvCxnSpPr>
        <p:spPr>
          <a:xfrm flipV="1">
            <a:off x="2692437" y="1818740"/>
            <a:ext cx="866976" cy="753010"/>
          </a:xfrm>
          <a:prstGeom prst="bentConnector3">
            <a:avLst>
              <a:gd name="adj1" fmla="val 257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AE8F457C-3750-F249-98B2-A5F15AFBFB3A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>
            <a:off x="2692437" y="2571750"/>
            <a:ext cx="908165" cy="902043"/>
          </a:xfrm>
          <a:prstGeom prst="bentConnector3">
            <a:avLst>
              <a:gd name="adj1" fmla="val 245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B701086-05B9-1E4B-A6F4-2AF36FEBFF8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473813" y="1818740"/>
            <a:ext cx="1110776" cy="753009"/>
          </a:xfrm>
          <a:prstGeom prst="bentConnector3">
            <a:avLst>
              <a:gd name="adj1" fmla="val 8303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CDBCB2F-04AE-9B4F-93FE-CFE30D860228}"/>
              </a:ext>
            </a:extLst>
          </p:cNvPr>
          <p:cNvCxnSpPr>
            <a:cxnSpLocks/>
          </p:cNvCxnSpPr>
          <p:nvPr/>
        </p:nvCxnSpPr>
        <p:spPr>
          <a:xfrm flipV="1">
            <a:off x="4508767" y="2571749"/>
            <a:ext cx="1075822" cy="944740"/>
          </a:xfrm>
          <a:prstGeom prst="bentConnector3">
            <a:avLst>
              <a:gd name="adj1" fmla="val 8252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Google Shape;101;p18">
            <a:extLst>
              <a:ext uri="{FF2B5EF4-FFF2-40B4-BE49-F238E27FC236}">
                <a16:creationId xmlns:a16="http://schemas.microsoft.com/office/drawing/2014/main" id="{62D343CF-5DC8-F246-8114-EDB1E8C60B44}"/>
              </a:ext>
            </a:extLst>
          </p:cNvPr>
          <p:cNvSpPr txBox="1">
            <a:spLocks/>
          </p:cNvSpPr>
          <p:nvPr/>
        </p:nvSpPr>
        <p:spPr>
          <a:xfrm>
            <a:off x="5796820" y="3140683"/>
            <a:ext cx="1110774" cy="33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400" dirty="0"/>
              <a:t>ML Model</a:t>
            </a:r>
            <a:endParaRPr lang="pt-BR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57" name="Graphic 56" descr="Checklist">
            <a:extLst>
              <a:ext uri="{FF2B5EF4-FFF2-40B4-BE49-F238E27FC236}">
                <a16:creationId xmlns:a16="http://schemas.microsoft.com/office/drawing/2014/main" id="{35B54609-BEF4-BB4C-B353-EF5813362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2151" y="1954148"/>
            <a:ext cx="1238250" cy="1238250"/>
          </a:xfrm>
          <a:prstGeom prst="rect">
            <a:avLst/>
          </a:prstGeom>
        </p:spPr>
      </p:pic>
      <p:sp>
        <p:nvSpPr>
          <p:cNvPr id="58" name="Google Shape;101;p18">
            <a:extLst>
              <a:ext uri="{FF2B5EF4-FFF2-40B4-BE49-F238E27FC236}">
                <a16:creationId xmlns:a16="http://schemas.microsoft.com/office/drawing/2014/main" id="{4F3C1D26-3412-6E42-A5B1-B4AF3C60FC51}"/>
              </a:ext>
            </a:extLst>
          </p:cNvPr>
          <p:cNvSpPr txBox="1">
            <a:spLocks/>
          </p:cNvSpPr>
          <p:nvPr/>
        </p:nvSpPr>
        <p:spPr>
          <a:xfrm>
            <a:off x="7855889" y="3140683"/>
            <a:ext cx="1110774" cy="33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400" dirty="0"/>
              <a:t>Results</a:t>
            </a:r>
            <a:endParaRPr lang="pt-BR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820B3A8-32F1-5440-BD6F-928CF6E05742}"/>
              </a:ext>
            </a:extLst>
          </p:cNvPr>
          <p:cNvCxnSpPr>
            <a:cxnSpLocks/>
            <a:stCxn id="65" idx="3"/>
            <a:endCxn id="57" idx="1"/>
          </p:cNvCxnSpPr>
          <p:nvPr/>
        </p:nvCxnSpPr>
        <p:spPr>
          <a:xfrm>
            <a:off x="6978649" y="2571749"/>
            <a:ext cx="813502" cy="15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5" name="Graphic 64" descr="Head with Gears">
            <a:extLst>
              <a:ext uri="{FF2B5EF4-FFF2-40B4-BE49-F238E27FC236}">
                <a16:creationId xmlns:a16="http://schemas.microsoft.com/office/drawing/2014/main" id="{2CDC3A85-505D-F14E-B432-4EB9062E6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3448" y="1954148"/>
            <a:ext cx="1235201" cy="123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5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50B0-43FD-7B43-8C96-9849EF8E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Accuracy, Precision and Recall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33B25-7C6B-934C-86E2-1181B9D42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41440-6D3C-1B45-9BE4-A7797177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6" y="1152475"/>
            <a:ext cx="4544243" cy="34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8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Evaluation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60DE0C3-9120-C145-B2AC-B20423685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23419"/>
              </p:ext>
            </p:extLst>
          </p:nvPr>
        </p:nvGraphicFramePr>
        <p:xfrm>
          <a:off x="4575628" y="508001"/>
          <a:ext cx="4568372" cy="1084342"/>
        </p:xfrm>
        <a:graphic>
          <a:graphicData uri="http://schemas.openxmlformats.org/drawingml/2006/table">
            <a:tbl>
              <a:tblPr/>
              <a:tblGrid>
                <a:gridCol w="1142093">
                  <a:extLst>
                    <a:ext uri="{9D8B030D-6E8A-4147-A177-3AD203B41FA5}">
                      <a16:colId xmlns:a16="http://schemas.microsoft.com/office/drawing/2014/main" val="3947548799"/>
                    </a:ext>
                  </a:extLst>
                </a:gridCol>
                <a:gridCol w="1142093">
                  <a:extLst>
                    <a:ext uri="{9D8B030D-6E8A-4147-A177-3AD203B41FA5}">
                      <a16:colId xmlns:a16="http://schemas.microsoft.com/office/drawing/2014/main" val="1781375998"/>
                    </a:ext>
                  </a:extLst>
                </a:gridCol>
                <a:gridCol w="1142093">
                  <a:extLst>
                    <a:ext uri="{9D8B030D-6E8A-4147-A177-3AD203B41FA5}">
                      <a16:colId xmlns:a16="http://schemas.microsoft.com/office/drawing/2014/main" val="1536893912"/>
                    </a:ext>
                  </a:extLst>
                </a:gridCol>
                <a:gridCol w="1142093">
                  <a:extLst>
                    <a:ext uri="{9D8B030D-6E8A-4147-A177-3AD203B41FA5}">
                      <a16:colId xmlns:a16="http://schemas.microsoft.com/office/drawing/2014/main" val="4029073792"/>
                    </a:ext>
                  </a:extLst>
                </a:gridCol>
              </a:tblGrid>
              <a:tr h="195756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Accuracy: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8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Truth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366649"/>
                  </a:ext>
                </a:extLst>
              </a:tr>
              <a:tr h="195756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TP+TN/(TP+FP+FN+TN)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274448"/>
                  </a:ext>
                </a:extLst>
              </a:tr>
              <a:tr h="34641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True 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61997"/>
                  </a:ext>
                </a:extLst>
              </a:tr>
              <a:tr h="3464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True 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81243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B960C2-7F1B-2344-969F-48A3B7F4E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492049"/>
              </p:ext>
            </p:extLst>
          </p:nvPr>
        </p:nvGraphicFramePr>
        <p:xfrm>
          <a:off x="4575628" y="2130560"/>
          <a:ext cx="4568372" cy="1056577"/>
        </p:xfrm>
        <a:graphic>
          <a:graphicData uri="http://schemas.openxmlformats.org/drawingml/2006/table">
            <a:tbl>
              <a:tblPr/>
              <a:tblGrid>
                <a:gridCol w="1142093">
                  <a:extLst>
                    <a:ext uri="{9D8B030D-6E8A-4147-A177-3AD203B41FA5}">
                      <a16:colId xmlns:a16="http://schemas.microsoft.com/office/drawing/2014/main" val="311442447"/>
                    </a:ext>
                  </a:extLst>
                </a:gridCol>
                <a:gridCol w="1142093">
                  <a:extLst>
                    <a:ext uri="{9D8B030D-6E8A-4147-A177-3AD203B41FA5}">
                      <a16:colId xmlns:a16="http://schemas.microsoft.com/office/drawing/2014/main" val="3570083563"/>
                    </a:ext>
                  </a:extLst>
                </a:gridCol>
                <a:gridCol w="1142093">
                  <a:extLst>
                    <a:ext uri="{9D8B030D-6E8A-4147-A177-3AD203B41FA5}">
                      <a16:colId xmlns:a16="http://schemas.microsoft.com/office/drawing/2014/main" val="4046450868"/>
                    </a:ext>
                  </a:extLst>
                </a:gridCol>
                <a:gridCol w="1142093">
                  <a:extLst>
                    <a:ext uri="{9D8B030D-6E8A-4147-A177-3AD203B41FA5}">
                      <a16:colId xmlns:a16="http://schemas.microsoft.com/office/drawing/2014/main" val="1414909360"/>
                    </a:ext>
                  </a:extLst>
                </a:gridCol>
              </a:tblGrid>
              <a:tr h="17167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Precision: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8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Truth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46282"/>
                  </a:ext>
                </a:extLst>
              </a:tr>
              <a:tr h="179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TP/(TP+FP)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331989"/>
                  </a:ext>
                </a:extLst>
              </a:tr>
              <a:tr h="34976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True 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032894"/>
                  </a:ext>
                </a:extLst>
              </a:tr>
              <a:tr h="3497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True 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0898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A65AF8-0BF7-424E-A21D-1949E56F6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456536"/>
              </p:ext>
            </p:extLst>
          </p:nvPr>
        </p:nvGraphicFramePr>
        <p:xfrm>
          <a:off x="4575628" y="3764063"/>
          <a:ext cx="4568372" cy="1084342"/>
        </p:xfrm>
        <a:graphic>
          <a:graphicData uri="http://schemas.openxmlformats.org/drawingml/2006/table">
            <a:tbl>
              <a:tblPr/>
              <a:tblGrid>
                <a:gridCol w="1142093">
                  <a:extLst>
                    <a:ext uri="{9D8B030D-6E8A-4147-A177-3AD203B41FA5}">
                      <a16:colId xmlns:a16="http://schemas.microsoft.com/office/drawing/2014/main" val="1375480102"/>
                    </a:ext>
                  </a:extLst>
                </a:gridCol>
                <a:gridCol w="1142093">
                  <a:extLst>
                    <a:ext uri="{9D8B030D-6E8A-4147-A177-3AD203B41FA5}">
                      <a16:colId xmlns:a16="http://schemas.microsoft.com/office/drawing/2014/main" val="3994854479"/>
                    </a:ext>
                  </a:extLst>
                </a:gridCol>
                <a:gridCol w="1142093">
                  <a:extLst>
                    <a:ext uri="{9D8B030D-6E8A-4147-A177-3AD203B41FA5}">
                      <a16:colId xmlns:a16="http://schemas.microsoft.com/office/drawing/2014/main" val="2149853269"/>
                    </a:ext>
                  </a:extLst>
                </a:gridCol>
                <a:gridCol w="1142093">
                  <a:extLst>
                    <a:ext uri="{9D8B030D-6E8A-4147-A177-3AD203B41FA5}">
                      <a16:colId xmlns:a16="http://schemas.microsoft.com/office/drawing/2014/main" val="1835480191"/>
                    </a:ext>
                  </a:extLst>
                </a:gridCol>
              </a:tblGrid>
              <a:tr h="19000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Recall: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648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Truth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85171"/>
                  </a:ext>
                </a:extLst>
              </a:tr>
              <a:tr h="19000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TP/(TP+FN)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0917"/>
                  </a:ext>
                </a:extLst>
              </a:tr>
              <a:tr h="35216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48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True 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Positive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091272"/>
                  </a:ext>
                </a:extLst>
              </a:tr>
              <a:tr h="3521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False 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True Negative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042922"/>
                  </a:ext>
                </a:extLst>
              </a:tr>
            </a:tbl>
          </a:graphicData>
        </a:graphic>
      </p:graphicFrame>
      <p:sp>
        <p:nvSpPr>
          <p:cNvPr id="8" name="Google Shape;101;p18">
            <a:extLst>
              <a:ext uri="{FF2B5EF4-FFF2-40B4-BE49-F238E27FC236}">
                <a16:creationId xmlns:a16="http://schemas.microsoft.com/office/drawing/2014/main" id="{873EE300-44E9-C243-8983-363DEF922803}"/>
              </a:ext>
            </a:extLst>
          </p:cNvPr>
          <p:cNvSpPr txBox="1">
            <a:spLocks/>
          </p:cNvSpPr>
          <p:nvPr/>
        </p:nvSpPr>
        <p:spPr>
          <a:xfrm>
            <a:off x="4575628" y="0"/>
            <a:ext cx="4568372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Accuracy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total,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many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got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right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answer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9" name="Google Shape;101;p18">
            <a:extLst>
              <a:ext uri="{FF2B5EF4-FFF2-40B4-BE49-F238E27FC236}">
                <a16:creationId xmlns:a16="http://schemas.microsoft.com/office/drawing/2014/main" id="{346CACB9-7694-3246-B4D4-A5781864B72B}"/>
              </a:ext>
            </a:extLst>
          </p:cNvPr>
          <p:cNvSpPr txBox="1">
            <a:spLocks/>
          </p:cNvSpPr>
          <p:nvPr/>
        </p:nvSpPr>
        <p:spPr>
          <a:xfrm>
            <a:off x="4575628" y="1607451"/>
            <a:ext cx="4568372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Precision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model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results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many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were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right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0" name="Google Shape;101;p18">
            <a:extLst>
              <a:ext uri="{FF2B5EF4-FFF2-40B4-BE49-F238E27FC236}">
                <a16:creationId xmlns:a16="http://schemas.microsoft.com/office/drawing/2014/main" id="{3B00B714-C40F-A046-9EA0-A00FADF79E2C}"/>
              </a:ext>
            </a:extLst>
          </p:cNvPr>
          <p:cNvSpPr txBox="1">
            <a:spLocks/>
          </p:cNvSpPr>
          <p:nvPr/>
        </p:nvSpPr>
        <p:spPr>
          <a:xfrm>
            <a:off x="4575628" y="3235482"/>
            <a:ext cx="4568372" cy="5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4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Recall: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input,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many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classified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bg1">
                    <a:lumMod val="50000"/>
                  </a:schemeClr>
                </a:solidFill>
              </a:rPr>
              <a:t>right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31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6901</TotalTime>
  <Words>440</Words>
  <Application>Microsoft Macintosh PowerPoint</Application>
  <PresentationFormat>On-screen Show (16:9)</PresentationFormat>
  <Paragraphs>138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Average</vt:lpstr>
      <vt:lpstr>Oswald</vt:lpstr>
      <vt:lpstr>Arial</vt:lpstr>
      <vt:lpstr>Slate</vt:lpstr>
      <vt:lpstr>Data Science</vt:lpstr>
      <vt:lpstr> Oncology Hospital </vt:lpstr>
      <vt:lpstr>Problem:</vt:lpstr>
      <vt:lpstr>Solution:</vt:lpstr>
      <vt:lpstr>Data Science Flow</vt:lpstr>
      <vt:lpstr>How do we do?</vt:lpstr>
      <vt:lpstr>Understanding Data:</vt:lpstr>
      <vt:lpstr>Evaluation: Accuracy, Precision and Recall</vt:lpstr>
      <vt:lpstr>Evaluation</vt:lpstr>
      <vt:lpstr>Evaluation: Accuracy, Precision and Recall</vt:lpstr>
      <vt:lpstr>Model Results</vt:lpstr>
      <vt:lpstr>Evaluation:</vt:lpstr>
      <vt:lpstr>Business Acceptance Criteria:</vt:lpstr>
      <vt:lpstr>Evaluation: Accuracy, Precision and Recall</vt:lpstr>
      <vt:lpstr>Results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cp:lastModifiedBy>DUAN Silva</cp:lastModifiedBy>
  <cp:revision>90</cp:revision>
  <dcterms:modified xsi:type="dcterms:W3CDTF">2018-10-31T18:18:25Z</dcterms:modified>
</cp:coreProperties>
</file>